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 id="2147483852" r:id="rId2"/>
  </p:sldMasterIdLst>
  <p:notesMasterIdLst>
    <p:notesMasterId r:id="rId17"/>
  </p:notesMasterIdLst>
  <p:handoutMasterIdLst>
    <p:handoutMasterId r:id="rId18"/>
  </p:handoutMasterIdLst>
  <p:sldIdLst>
    <p:sldId id="256" r:id="rId3"/>
    <p:sldId id="327" r:id="rId4"/>
    <p:sldId id="328" r:id="rId5"/>
    <p:sldId id="329" r:id="rId6"/>
    <p:sldId id="318" r:id="rId7"/>
    <p:sldId id="311" r:id="rId8"/>
    <p:sldId id="324" r:id="rId9"/>
    <p:sldId id="320" r:id="rId10"/>
    <p:sldId id="322" r:id="rId11"/>
    <p:sldId id="321" r:id="rId12"/>
    <p:sldId id="326" r:id="rId13"/>
    <p:sldId id="325" r:id="rId14"/>
    <p:sldId id="309" r:id="rId15"/>
    <p:sldId id="306"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than Gregory Rule" initials="EGR" lastIdx="1" clrIdx="0">
    <p:extLst/>
  </p:cmAuthor>
  <p:cmAuthor id="2" name="Ethan Gregory Rule" initials="EGR [2]"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A0C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0146"/>
  </p:normalViewPr>
  <p:slideViewPr>
    <p:cSldViewPr snapToGrid="0" snapToObjects="1">
      <p:cViewPr varScale="1">
        <p:scale>
          <a:sx n="110" d="100"/>
          <a:sy n="110" d="100"/>
        </p:scale>
        <p:origin x="51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19D3FD0-2475-364A-A8AC-A4A2A3FA5EF6}" type="slidenum">
              <a:rPr lang="en-US" smtClean="0"/>
              <a:t>‹#›</a:t>
            </a:fld>
            <a:endParaRPr lang="en-US"/>
          </a:p>
        </p:txBody>
      </p:sp>
    </p:spTree>
    <p:extLst>
      <p:ext uri="{BB962C8B-B14F-4D97-AF65-F5344CB8AC3E}">
        <p14:creationId xmlns:p14="http://schemas.microsoft.com/office/powerpoint/2010/main" val="8886986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80CC9AC-6B26-E849-B969-C05497804395}" type="slidenum">
              <a:rPr lang="en-US" smtClean="0"/>
              <a:t>‹#›</a:t>
            </a:fld>
            <a:endParaRPr lang="en-US"/>
          </a:p>
        </p:txBody>
      </p:sp>
    </p:spTree>
    <p:extLst>
      <p:ext uri="{BB962C8B-B14F-4D97-AF65-F5344CB8AC3E}">
        <p14:creationId xmlns:p14="http://schemas.microsoft.com/office/powerpoint/2010/main" val="197208047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CC9AC-6B26-E849-B969-C05497804395}" type="slidenum">
              <a:rPr lang="en-US" smtClean="0"/>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602675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CC9AC-6B26-E849-B969-C05497804395}" type="slidenum">
              <a:rPr lang="en-US" smtClean="0"/>
              <a:t>13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88946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CC9AC-6B26-E849-B969-C05497804395}" type="slidenum">
              <a:rPr lang="en-US" smtClean="0"/>
              <a:t>14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98475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CC9AC-6B26-E849-B969-C05497804395}" type="slidenum">
              <a:rPr lang="en-US" smtClean="0"/>
              <a:t>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093845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CC9AC-6B26-E849-B969-C05497804395}" type="slidenum">
              <a:rPr lang="en-US" smtClean="0"/>
              <a:t>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036573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CC9AC-6B26-E849-B969-C05497804395}" type="slidenum">
              <a:rPr lang="en-US" smtClean="0"/>
              <a:t>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44512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CC9AC-6B26-E849-B969-C05497804395}" type="slidenum">
              <a:rPr lang="en-US" smtClean="0"/>
              <a:t>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548056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CC9AC-6B26-E849-B969-C05497804395}" type="slidenum">
              <a:rPr lang="en-US" smtClean="0"/>
              <a:t>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777365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CC9AC-6B26-E849-B969-C05497804395}" type="slidenum">
              <a:rPr lang="en-US" smtClean="0"/>
              <a:t>10</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534020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CC9AC-6B26-E849-B969-C05497804395}" type="slidenum">
              <a:rPr lang="en-US" smtClean="0"/>
              <a:t>11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708778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CC9AC-6B26-E849-B969-C05497804395}" type="slidenum">
              <a:rPr lang="en-US" smtClean="0"/>
              <a:t>12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9717660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27905"/>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
        <p:nvSpPr>
          <p:cNvPr id="9" name="Rectangle 8"/>
          <p:cNvSpPr/>
          <p:nvPr userDrawn="1"/>
        </p:nvSpPr>
        <p:spPr>
          <a:xfrm>
            <a:off x="1" y="5984749"/>
            <a:ext cx="9141618" cy="105155"/>
          </a:xfrm>
          <a:prstGeom prst="rect">
            <a:avLst/>
          </a:prstGeom>
          <a:solidFill>
            <a:srgbClr val="BA0C2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descr="UNM HS gra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pic>
        <p:nvPicPr>
          <p:cNvPr id="11" name="Picture 10" descr="UNM-HSC2-01.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1600" y="6199013"/>
            <a:ext cx="1587500" cy="56373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76914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732658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035067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hasCustomPrompt="1"/>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Slide Number Placeholder 11"/>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3771846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hasCustomPrompt="1"/>
          </p:nvPr>
        </p:nvSpPr>
        <p:spPr/>
        <p:txBody>
          <a:bodyPr/>
          <a:lstStyle/>
          <a:p>
            <a:r>
              <a:rPr lang="en-US" dirty="0" smtClean="0"/>
              <a:t>CLICK TO EDIT MASTER TITLE STYLE</a:t>
            </a:r>
            <a:endParaRPr lang="en-US" dirty="0"/>
          </a:p>
        </p:txBody>
      </p:sp>
      <p:sp>
        <p:nvSpPr>
          <p:cNvPr id="8" name="Slide Number Placeholder 7"/>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330477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pic>
        <p:nvPicPr>
          <p:cNvPr id="8" name="Picture 7" descr="UNM HS gra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pic>
        <p:nvPicPr>
          <p:cNvPr id="9" name="Picture 8" descr="UNM-HSC2-01.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1600" y="6199013"/>
            <a:ext cx="1587500" cy="563737"/>
          </a:xfrm>
          <a:prstGeom prst="rect">
            <a:avLst/>
          </a:prstGeom>
        </p:spPr>
      </p:pic>
    </p:spTree>
    <p:extLst>
      <p:ext uri="{BB962C8B-B14F-4D97-AF65-F5344CB8AC3E}">
        <p14:creationId xmlns:p14="http://schemas.microsoft.com/office/powerpoint/2010/main" val="1064619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6032" y="1143000"/>
            <a:ext cx="2834640" cy="2377440"/>
          </a:xfrm>
        </p:spPr>
        <p:txBody>
          <a:bodyPr anchor="b">
            <a:normAutofit/>
          </a:bodyPr>
          <a:lstStyle>
            <a:lvl1pPr>
              <a:defRPr sz="3200" b="1" i="0" spc="300" baseline="0">
                <a:latin typeface="Gotham" charset="0"/>
                <a:ea typeface="Gotham" charset="0"/>
                <a:cs typeface="Gotham"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2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394567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6032" y="1143000"/>
            <a:ext cx="2834640" cy="2377440"/>
          </a:xfrm>
        </p:spPr>
        <p:txBody>
          <a:bodyPr anchor="b">
            <a:normAutofit/>
          </a:bodyPr>
          <a:lstStyle>
            <a:lvl1pPr>
              <a:defRPr sz="3200" b="1" i="0">
                <a:latin typeface="Gotham" charset="0"/>
                <a:ea typeface="Gotham" charset="0"/>
                <a:cs typeface="Gotham" charset="0"/>
              </a:defRPr>
            </a:lvl1pPr>
          </a:lstStyle>
          <a:p>
            <a:r>
              <a:rPr lang="en-US" dirty="0"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2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9291489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680749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Slide Number Placeholder 11"/>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8" name="Slide Number Placeholder 7"/>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pic>
        <p:nvPicPr>
          <p:cNvPr id="8" name="Picture 7" descr="UNM HS gra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pic>
        <p:nvPicPr>
          <p:cNvPr id="9" name="Picture 8" descr="UNM-HSC2-01.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1600" y="6199013"/>
            <a:ext cx="1587500" cy="56373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1.png"/><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1" y="5984749"/>
            <a:ext cx="3443591" cy="105155"/>
          </a:xfrm>
          <a:prstGeom prst="rect">
            <a:avLst/>
          </a:prstGeom>
          <a:solidFill>
            <a:srgbClr val="BA0C2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descr="UNM HS gray.png"/>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pic>
        <p:nvPicPr>
          <p:cNvPr id="10" name="Picture 9" descr="UNM-HSC2-01.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1600" y="6199013"/>
            <a:ext cx="1587500" cy="563737"/>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Lst>
  <p:hf sldNum="0" hdr="0" dt="0"/>
  <p:txStyles>
    <p:titleStyle>
      <a:lvl1pPr algn="l" defTabSz="914400" rtl="0" eaLnBrk="1" latinLnBrk="0" hangingPunct="1">
        <a:lnSpc>
          <a:spcPct val="90000"/>
        </a:lnSpc>
        <a:spcBef>
          <a:spcPct val="0"/>
        </a:spcBef>
        <a:buNone/>
        <a:defRPr sz="3600" kern="1200" spc="-60" baseline="0">
          <a:solidFill>
            <a:srgbClr val="FFFFFF"/>
          </a:solidFill>
          <a:latin typeface="Gotham Book" charset="0"/>
          <a:ea typeface="Gotham Book" charset="0"/>
          <a:cs typeface="Gotham Book" charset="0"/>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Gotham Book" charset="0"/>
          <a:ea typeface="Gotham Book" charset="0"/>
          <a:cs typeface="Gotham Book" charset="0"/>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Gotham Book" charset="0"/>
          <a:ea typeface="Gotham Book" charset="0"/>
          <a:cs typeface="Gotham Book" charset="0"/>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Gotham Book" charset="0"/>
          <a:ea typeface="Gotham Book" charset="0"/>
          <a:cs typeface="Gotham Book" charset="0"/>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Gotham Book" charset="0"/>
          <a:ea typeface="Gotham Book" charset="0"/>
          <a:cs typeface="Gotham Book" charset="0"/>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Gotham Book" charset="0"/>
          <a:ea typeface="Gotham Book" charset="0"/>
          <a:cs typeface="Gotham Book" charset="0"/>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BA0C2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UNM HS gray.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pic>
        <p:nvPicPr>
          <p:cNvPr id="9" name="Picture 8" descr="UNM-HSC2-01.png"/>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01600" y="6199013"/>
            <a:ext cx="1587500" cy="563737"/>
          </a:xfrm>
          <a:prstGeom prst="rect">
            <a:avLst/>
          </a:prstGeom>
        </p:spPr>
      </p:pic>
    </p:spTree>
    <p:extLst>
      <p:ext uri="{BB962C8B-B14F-4D97-AF65-F5344CB8AC3E}">
        <p14:creationId xmlns:p14="http://schemas.microsoft.com/office/powerpoint/2010/main" val="11529915"/>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Lst>
  <p:hf sldNum="0" hdr="0" dt="0"/>
  <p:txStyles>
    <p:titleStyle>
      <a:lvl1pPr algn="l" defTabSz="914400" rtl="0" eaLnBrk="1" latinLnBrk="0" hangingPunct="1">
        <a:lnSpc>
          <a:spcPct val="90000"/>
        </a:lnSpc>
        <a:spcBef>
          <a:spcPct val="0"/>
        </a:spcBef>
        <a:buNone/>
        <a:defRPr sz="3600" b="1" i="0" kern="1200" spc="300" baseline="0">
          <a:solidFill>
            <a:sysClr val="windowText" lastClr="000000"/>
          </a:solidFill>
          <a:latin typeface="Gotham" charset="0"/>
          <a:ea typeface="Gotham" charset="0"/>
          <a:cs typeface="Gotham" charset="0"/>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Gotham Book" charset="0"/>
          <a:ea typeface="Gotham Book" charset="0"/>
          <a:cs typeface="Gotham Book" charset="0"/>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Gotham Book" charset="0"/>
          <a:ea typeface="Gotham Book" charset="0"/>
          <a:cs typeface="Gotham Book" charset="0"/>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Gotham Book" charset="0"/>
          <a:ea typeface="Gotham Book" charset="0"/>
          <a:cs typeface="Gotham Book" charset="0"/>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Gotham Book" charset="0"/>
          <a:ea typeface="Gotham Book" charset="0"/>
          <a:cs typeface="Gotham Book" charset="0"/>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Gotham Book" charset="0"/>
          <a:ea typeface="Gotham Book" charset="0"/>
          <a:cs typeface="Gotham Book" charset="0"/>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hyperlink" Target="mailto:Kbreckenridge@salud.unm.edu" TargetMode="Externa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mailto:HSC-CPL@salud.unm.edu" TargetMode="External"/><Relationship Id="rId4" Type="http://schemas.openxmlformats.org/officeDocument/2006/relationships/hyperlink" Target="mailto:Jharbaugh@salud.unm.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1419" y="1298448"/>
            <a:ext cx="7963629" cy="1557963"/>
          </a:xfrm>
        </p:spPr>
        <p:txBody>
          <a:bodyPr>
            <a:normAutofit fontScale="90000"/>
          </a:bodyPr>
          <a:lstStyle/>
          <a:p>
            <a:pPr algn="ctr"/>
            <a:r>
              <a:rPr lang="en-US" sz="6000" b="1" spc="300" dirty="0" err="1" smtClean="0">
                <a:latin typeface="Gotham" charset="0"/>
                <a:ea typeface="Gotham" charset="0"/>
                <a:cs typeface="Gotham" charset="0"/>
              </a:rPr>
              <a:t>Smartsheet</a:t>
            </a:r>
            <a:r>
              <a:rPr lang="en-US" sz="6000" b="1" spc="300" dirty="0" smtClean="0">
                <a:latin typeface="Gotham" charset="0"/>
                <a:ea typeface="Gotham" charset="0"/>
                <a:cs typeface="Gotham" charset="0"/>
              </a:rPr>
              <a:t> Training</a:t>
            </a:r>
            <a:endParaRPr lang="en-US" sz="6000" b="1" spc="300" dirty="0">
              <a:latin typeface="Gotham" charset="0"/>
              <a:ea typeface="Gotham" charset="0"/>
              <a:cs typeface="Gotham" charset="0"/>
            </a:endParaRPr>
          </a:p>
        </p:txBody>
      </p:sp>
      <p:sp>
        <p:nvSpPr>
          <p:cNvPr id="3" name="Subtitle 2"/>
          <p:cNvSpPr>
            <a:spLocks noGrp="1"/>
          </p:cNvSpPr>
          <p:nvPr>
            <p:ph type="subTitle" idx="1"/>
          </p:nvPr>
        </p:nvSpPr>
        <p:spPr>
          <a:xfrm>
            <a:off x="451586" y="5080000"/>
            <a:ext cx="7963629" cy="504646"/>
          </a:xfrm>
        </p:spPr>
        <p:txBody>
          <a:bodyPr/>
          <a:lstStyle/>
          <a:p>
            <a:pPr algn="ctr"/>
            <a:r>
              <a:rPr lang="en-US" dirty="0" smtClean="0"/>
              <a:t>Office for Continuous </a:t>
            </a:r>
            <a:r>
              <a:rPr lang="en-US" dirty="0" smtClean="0"/>
              <a:t>Professional </a:t>
            </a:r>
            <a:r>
              <a:rPr lang="en-US" dirty="0" smtClean="0"/>
              <a:t>Learning (CPL)</a:t>
            </a:r>
            <a:endParaRPr lang="en-US" dirty="0"/>
          </a:p>
        </p:txBody>
      </p:sp>
      <p:pic>
        <p:nvPicPr>
          <p:cNvPr id="5" name="Picture 4" descr="UNM HS gra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pic>
        <p:nvPicPr>
          <p:cNvPr id="6" name="Picture 5" descr="UNM-HSC2-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00" y="6199013"/>
            <a:ext cx="1587500" cy="563737"/>
          </a:xfrm>
          <a:prstGeom prst="rect">
            <a:avLst/>
          </a:prstGeom>
        </p:spPr>
      </p:pic>
    </p:spTree>
    <p:extLst>
      <p:ext uri="{BB962C8B-B14F-4D97-AF65-F5344CB8AC3E}">
        <p14:creationId xmlns:p14="http://schemas.microsoft.com/office/powerpoint/2010/main" val="1645414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NM-HSC2-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199013"/>
            <a:ext cx="1587500" cy="563737"/>
          </a:xfrm>
          <a:prstGeom prst="rect">
            <a:avLst/>
          </a:prstGeom>
        </p:spPr>
      </p:pic>
      <p:pic>
        <p:nvPicPr>
          <p:cNvPr id="7" name="Picture 6" descr="UNM HS gray.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sp>
        <p:nvSpPr>
          <p:cNvPr id="3" name="TextBox 2"/>
          <p:cNvSpPr txBox="1"/>
          <p:nvPr/>
        </p:nvSpPr>
        <p:spPr>
          <a:xfrm>
            <a:off x="101600" y="824776"/>
            <a:ext cx="3173227" cy="5232202"/>
          </a:xfrm>
          <a:prstGeom prst="rect">
            <a:avLst/>
          </a:prstGeom>
          <a:noFill/>
        </p:spPr>
        <p:txBody>
          <a:bodyPr wrap="square" rtlCol="0">
            <a:spAutoFit/>
          </a:bodyPr>
          <a:lstStyle/>
          <a:p>
            <a:pPr algn="ctr"/>
            <a:r>
              <a:rPr lang="en-US" sz="2000" b="1" dirty="0" smtClean="0">
                <a:solidFill>
                  <a:schemeClr val="bg1"/>
                </a:solidFill>
              </a:rPr>
              <a:t>Copying Cells</a:t>
            </a:r>
          </a:p>
          <a:p>
            <a:pPr algn="ctr"/>
            <a:endParaRPr lang="en-US" b="1" dirty="0" smtClean="0">
              <a:solidFill>
                <a:schemeClr val="bg1"/>
              </a:solidFill>
            </a:endParaRPr>
          </a:p>
          <a:p>
            <a:pPr algn="ctr"/>
            <a:r>
              <a:rPr lang="en-US" b="1" dirty="0" smtClean="0">
                <a:solidFill>
                  <a:schemeClr val="bg1"/>
                </a:solidFill>
              </a:rPr>
              <a:t>Enter the speakers presentation title in the  first yellow cell of “Activity Name” Column.  </a:t>
            </a:r>
          </a:p>
          <a:p>
            <a:pPr algn="ctr"/>
            <a:r>
              <a:rPr lang="en-US" b="1" dirty="0" smtClean="0">
                <a:solidFill>
                  <a:schemeClr val="bg1"/>
                </a:solidFill>
              </a:rPr>
              <a:t>Then grab the bottom right point of the cell and drag it down.  It will copy it for you, so no need to retype it each time.</a:t>
            </a:r>
          </a:p>
          <a:p>
            <a:pPr algn="ctr"/>
            <a:endParaRPr lang="en-US" sz="400" b="1" dirty="0" smtClean="0">
              <a:solidFill>
                <a:schemeClr val="bg1"/>
              </a:solidFill>
            </a:endParaRPr>
          </a:p>
          <a:p>
            <a:pPr algn="ctr"/>
            <a:endParaRPr lang="en-US" b="1" dirty="0">
              <a:solidFill>
                <a:schemeClr val="bg1"/>
              </a:solidFill>
            </a:endParaRPr>
          </a:p>
          <a:p>
            <a:pPr algn="ctr"/>
            <a:r>
              <a:rPr lang="en-US" sz="2000" b="1" dirty="0" smtClean="0">
                <a:solidFill>
                  <a:schemeClr val="bg1"/>
                </a:solidFill>
              </a:rPr>
              <a:t>Partial Credit</a:t>
            </a:r>
          </a:p>
          <a:p>
            <a:pPr algn="ctr"/>
            <a:r>
              <a:rPr lang="en-US" sz="2000" b="1" dirty="0" smtClean="0">
                <a:solidFill>
                  <a:schemeClr val="bg1"/>
                </a:solidFill>
              </a:rPr>
              <a:t> </a:t>
            </a:r>
          </a:p>
          <a:p>
            <a:pPr algn="ctr"/>
            <a:r>
              <a:rPr lang="en-US" b="1" dirty="0" smtClean="0">
                <a:solidFill>
                  <a:schemeClr val="bg1"/>
                </a:solidFill>
              </a:rPr>
              <a:t>Only add information into this column when someone attends less than the entire activity. </a:t>
            </a:r>
            <a:endParaRPr lang="en-US" b="1" dirty="0">
              <a:solidFill>
                <a:schemeClr val="bg1"/>
              </a:solidFill>
            </a:endParaRPr>
          </a:p>
        </p:txBody>
      </p:sp>
      <p:pic>
        <p:nvPicPr>
          <p:cNvPr id="6" name="Picture 5"/>
          <p:cNvPicPr>
            <a:picLocks noChangeAspect="1"/>
          </p:cNvPicPr>
          <p:nvPr/>
        </p:nvPicPr>
        <p:blipFill>
          <a:blip r:embed="rId5"/>
          <a:stretch>
            <a:fillRect/>
          </a:stretch>
        </p:blipFill>
        <p:spPr>
          <a:xfrm>
            <a:off x="3561906" y="798359"/>
            <a:ext cx="7960242" cy="5604502"/>
          </a:xfrm>
          <a:prstGeom prst="rect">
            <a:avLst/>
          </a:prstGeom>
        </p:spPr>
      </p:pic>
    </p:spTree>
    <p:extLst>
      <p:ext uri="{BB962C8B-B14F-4D97-AF65-F5344CB8AC3E}">
        <p14:creationId xmlns:p14="http://schemas.microsoft.com/office/powerpoint/2010/main" val="1479371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NM-HSC2-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199013"/>
            <a:ext cx="1587500" cy="563737"/>
          </a:xfrm>
          <a:prstGeom prst="rect">
            <a:avLst/>
          </a:prstGeom>
        </p:spPr>
      </p:pic>
      <p:pic>
        <p:nvPicPr>
          <p:cNvPr id="7" name="Picture 6" descr="UNM HS gray.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sp>
        <p:nvSpPr>
          <p:cNvPr id="4" name="TextBox 3"/>
          <p:cNvSpPr txBox="1"/>
          <p:nvPr/>
        </p:nvSpPr>
        <p:spPr>
          <a:xfrm>
            <a:off x="3448675" y="745636"/>
            <a:ext cx="5227492" cy="5355312"/>
          </a:xfrm>
          <a:prstGeom prst="rect">
            <a:avLst/>
          </a:prstGeom>
          <a:noFill/>
        </p:spPr>
        <p:txBody>
          <a:bodyPr wrap="square" rtlCol="0">
            <a:spAutoFit/>
          </a:bodyPr>
          <a:lstStyle/>
          <a:p>
            <a:r>
              <a:rPr lang="en-US" b="1" dirty="0"/>
              <a:t>ACCME's expectation is that accredited providers evaluate the impact of their activities </a:t>
            </a:r>
            <a:r>
              <a:rPr lang="en-US" dirty="0"/>
              <a:t>on learners’ knowledge, strategies/skills, performance, and/or patient outcomes (Analyzes Change</a:t>
            </a:r>
            <a:r>
              <a:rPr lang="en-US" dirty="0" smtClean="0"/>
              <a:t>).</a:t>
            </a:r>
          </a:p>
          <a:p>
            <a:endParaRPr lang="en-US" dirty="0"/>
          </a:p>
          <a:p>
            <a:r>
              <a:rPr lang="en-US" dirty="0" smtClean="0"/>
              <a:t>Every program is required to evaluate their program, as well as assess the learning of their attendee’s.  We have several Learning &amp; Feedback Form templates to choose form. </a:t>
            </a:r>
          </a:p>
          <a:p>
            <a:endParaRPr lang="en-US" dirty="0"/>
          </a:p>
          <a:p>
            <a:r>
              <a:rPr lang="en-US" dirty="0" smtClean="0"/>
              <a:t>Every program is required to provide an Evaluation Summary </a:t>
            </a:r>
            <a:r>
              <a:rPr lang="en-US" b="1" dirty="0" smtClean="0"/>
              <a:t>twice a year </a:t>
            </a:r>
            <a:r>
              <a:rPr lang="en-US" dirty="0" smtClean="0"/>
              <a:t>for the periods of January – June and July – December. </a:t>
            </a:r>
          </a:p>
          <a:p>
            <a:endParaRPr lang="en-US" dirty="0"/>
          </a:p>
          <a:p>
            <a:r>
              <a:rPr lang="en-US" dirty="0" smtClean="0"/>
              <a:t>The</a:t>
            </a:r>
            <a:r>
              <a:rPr lang="en-US" dirty="0"/>
              <a:t> Evaluation Summary is an overall summary of the responses from </a:t>
            </a:r>
            <a:r>
              <a:rPr lang="en-US" dirty="0" smtClean="0"/>
              <a:t>your</a:t>
            </a:r>
            <a:r>
              <a:rPr lang="en-US" dirty="0"/>
              <a:t> </a:t>
            </a:r>
            <a:r>
              <a:rPr lang="en-US" dirty="0" smtClean="0"/>
              <a:t>Learning &amp; Feedback Forms.</a:t>
            </a:r>
            <a:r>
              <a:rPr lang="en-US" dirty="0"/>
              <a:t>  The responses are averaged for the entire time period, and it would </a:t>
            </a:r>
            <a:r>
              <a:rPr lang="en-US" dirty="0" smtClean="0"/>
              <a:t>also include </a:t>
            </a:r>
            <a:r>
              <a:rPr lang="en-US" dirty="0"/>
              <a:t>all of the comments for this time period, as well.   </a:t>
            </a:r>
          </a:p>
        </p:txBody>
      </p:sp>
      <p:pic>
        <p:nvPicPr>
          <p:cNvPr id="6" name="Picture 5"/>
          <p:cNvPicPr>
            <a:picLocks noChangeAspect="1"/>
          </p:cNvPicPr>
          <p:nvPr/>
        </p:nvPicPr>
        <p:blipFill>
          <a:blip r:embed="rId5"/>
          <a:stretch>
            <a:fillRect/>
          </a:stretch>
        </p:blipFill>
        <p:spPr>
          <a:xfrm>
            <a:off x="8786293" y="836835"/>
            <a:ext cx="2945440" cy="4509069"/>
          </a:xfrm>
          <a:prstGeom prst="rect">
            <a:avLst/>
          </a:prstGeom>
        </p:spPr>
      </p:pic>
      <p:sp>
        <p:nvSpPr>
          <p:cNvPr id="9" name="Title 8"/>
          <p:cNvSpPr>
            <a:spLocks noGrp="1"/>
          </p:cNvSpPr>
          <p:nvPr>
            <p:ph type="title"/>
          </p:nvPr>
        </p:nvSpPr>
        <p:spPr>
          <a:xfrm>
            <a:off x="252919" y="745637"/>
            <a:ext cx="2947482" cy="4979384"/>
          </a:xfrm>
        </p:spPr>
        <p:txBody>
          <a:bodyPr>
            <a:normAutofit fontScale="90000"/>
          </a:bodyPr>
          <a:lstStyle/>
          <a:p>
            <a:pPr algn="ctr"/>
            <a:r>
              <a:rPr lang="en-US" dirty="0" smtClean="0"/>
              <a:t>Step 4</a:t>
            </a:r>
            <a:br>
              <a:rPr lang="en-US" dirty="0" smtClean="0"/>
            </a:br>
            <a:r>
              <a:rPr lang="en-US" dirty="0"/>
              <a:t/>
            </a:r>
            <a:br>
              <a:rPr lang="en-US" dirty="0"/>
            </a:br>
            <a:r>
              <a:rPr lang="en-US" dirty="0" smtClean="0"/>
              <a:t>Learning &amp; Feedback Form </a:t>
            </a:r>
            <a:br>
              <a:rPr lang="en-US" dirty="0" smtClean="0"/>
            </a:br>
            <a:r>
              <a:rPr lang="en-US" dirty="0"/>
              <a:t/>
            </a:r>
            <a:br>
              <a:rPr lang="en-US" dirty="0"/>
            </a:br>
            <a:r>
              <a:rPr lang="en-US" dirty="0" smtClean="0"/>
              <a:t>and</a:t>
            </a:r>
            <a:br>
              <a:rPr lang="en-US" dirty="0" smtClean="0"/>
            </a:br>
            <a:r>
              <a:rPr lang="en-US" dirty="0"/>
              <a:t/>
            </a:r>
            <a:br>
              <a:rPr lang="en-US" dirty="0"/>
            </a:br>
            <a:r>
              <a:rPr lang="en-US" dirty="0" smtClean="0"/>
              <a:t>Evaluation Summary</a:t>
            </a:r>
            <a:endParaRPr lang="en-US" dirty="0"/>
          </a:p>
        </p:txBody>
      </p:sp>
    </p:spTree>
    <p:extLst>
      <p:ext uri="{BB962C8B-B14F-4D97-AF65-F5344CB8AC3E}">
        <p14:creationId xmlns:p14="http://schemas.microsoft.com/office/powerpoint/2010/main" val="2586496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359" y="1764075"/>
            <a:ext cx="3109732" cy="3242033"/>
          </a:xfrm>
        </p:spPr>
        <p:txBody>
          <a:bodyPr>
            <a:normAutofit fontScale="90000"/>
          </a:bodyPr>
          <a:lstStyle/>
          <a:p>
            <a:pPr algn="ctr"/>
            <a:r>
              <a:rPr lang="en-US" sz="3200" b="1" spc="300" dirty="0" smtClean="0">
                <a:latin typeface="Gotham" charset="0"/>
                <a:ea typeface="Gotham" charset="0"/>
                <a:cs typeface="Gotham" charset="0"/>
              </a:rPr>
              <a:t>ACCME Requires </a:t>
            </a:r>
            <a:br>
              <a:rPr lang="en-US" sz="3200" b="1" spc="300" dirty="0" smtClean="0">
                <a:latin typeface="Gotham" charset="0"/>
                <a:ea typeface="Gotham" charset="0"/>
                <a:cs typeface="Gotham" charset="0"/>
              </a:rPr>
            </a:br>
            <a:r>
              <a:rPr lang="en-US" sz="3200" b="1" spc="300" dirty="0" smtClean="0">
                <a:latin typeface="Gotham" charset="0"/>
                <a:ea typeface="Gotham" charset="0"/>
                <a:cs typeface="Gotham" charset="0"/>
              </a:rPr>
              <a:t>Speaker Disclosures </a:t>
            </a:r>
            <a:r>
              <a:rPr lang="en-US" sz="3200" b="1" i="1" spc="300" dirty="0" smtClean="0">
                <a:latin typeface="Gotham" charset="0"/>
                <a:ea typeface="Gotham" charset="0"/>
                <a:cs typeface="Gotham" charset="0"/>
              </a:rPr>
              <a:t>prior</a:t>
            </a:r>
            <a:r>
              <a:rPr lang="en-US" sz="3200" b="1" spc="300" dirty="0" smtClean="0">
                <a:latin typeface="Gotham" charset="0"/>
                <a:ea typeface="Gotham" charset="0"/>
                <a:cs typeface="Gotham" charset="0"/>
              </a:rPr>
              <a:t> to the activity.</a:t>
            </a:r>
            <a:br>
              <a:rPr lang="en-US" sz="3200" b="1" spc="300" dirty="0" smtClean="0">
                <a:latin typeface="Gotham" charset="0"/>
                <a:ea typeface="Gotham" charset="0"/>
                <a:cs typeface="Gotham" charset="0"/>
              </a:rPr>
            </a:br>
            <a:r>
              <a:rPr lang="en-US" sz="3200" b="1" spc="300" dirty="0">
                <a:latin typeface="Gotham" charset="0"/>
                <a:ea typeface="Gotham" charset="0"/>
                <a:cs typeface="Gotham" charset="0"/>
              </a:rPr>
              <a:t/>
            </a:r>
            <a:br>
              <a:rPr lang="en-US" sz="3200" b="1" spc="300" dirty="0">
                <a:latin typeface="Gotham" charset="0"/>
                <a:ea typeface="Gotham" charset="0"/>
                <a:cs typeface="Gotham" charset="0"/>
              </a:rPr>
            </a:br>
            <a:r>
              <a:rPr lang="en-US" sz="2200" b="1" spc="300" dirty="0" smtClean="0">
                <a:latin typeface="Gotham"/>
                <a:ea typeface="Gotham" charset="0"/>
                <a:cs typeface="Gotham" charset="0"/>
              </a:rPr>
              <a:t>Please note: </a:t>
            </a:r>
            <a:br>
              <a:rPr lang="en-US" sz="2200" b="1" spc="300" dirty="0" smtClean="0">
                <a:latin typeface="Gotham"/>
                <a:ea typeface="Gotham" charset="0"/>
                <a:cs typeface="Gotham" charset="0"/>
              </a:rPr>
            </a:br>
            <a:r>
              <a:rPr lang="en-US" sz="2200" dirty="0">
                <a:latin typeface="Gotham"/>
              </a:rPr>
              <a:t>Disclosures must be in </a:t>
            </a:r>
            <a:r>
              <a:rPr lang="en-US" sz="2200" dirty="0" err="1">
                <a:latin typeface="Gotham"/>
              </a:rPr>
              <a:t>Smartsheet</a:t>
            </a:r>
            <a:r>
              <a:rPr lang="en-US" sz="2200" dirty="0">
                <a:latin typeface="Gotham"/>
              </a:rPr>
              <a:t> prior to the activity; otherwise, </a:t>
            </a:r>
            <a:r>
              <a:rPr lang="en-US" sz="2200" i="1" dirty="0">
                <a:latin typeface="Gotham"/>
              </a:rPr>
              <a:t>credit will </a:t>
            </a:r>
            <a:r>
              <a:rPr lang="en-US" sz="2200" b="1" i="1" dirty="0">
                <a:latin typeface="Gotham"/>
              </a:rPr>
              <a:t>not</a:t>
            </a:r>
            <a:r>
              <a:rPr lang="en-US" sz="2200" i="1" dirty="0">
                <a:latin typeface="Gotham"/>
              </a:rPr>
              <a:t> be awarded for that day</a:t>
            </a:r>
            <a:r>
              <a:rPr lang="en-US" sz="2200" dirty="0">
                <a:latin typeface="Gotham"/>
              </a:rPr>
              <a:t>.   </a:t>
            </a:r>
            <a:br>
              <a:rPr lang="en-US" sz="2200" dirty="0">
                <a:latin typeface="Gotham"/>
              </a:rPr>
            </a:br>
            <a:endParaRPr lang="en-US" sz="3200" b="1" spc="300" dirty="0">
              <a:latin typeface="Gotham"/>
              <a:ea typeface="Gotham" charset="0"/>
              <a:cs typeface="Gotham" charset="0"/>
            </a:endParaRPr>
          </a:p>
        </p:txBody>
      </p:sp>
      <p:pic>
        <p:nvPicPr>
          <p:cNvPr id="5" name="Picture 4" descr="UNM-HSC2-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199013"/>
            <a:ext cx="1587500" cy="563737"/>
          </a:xfrm>
          <a:prstGeom prst="rect">
            <a:avLst/>
          </a:prstGeom>
        </p:spPr>
      </p:pic>
      <p:pic>
        <p:nvPicPr>
          <p:cNvPr id="7" name="Picture 6" descr="UNM HS gray.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sp>
        <p:nvSpPr>
          <p:cNvPr id="4" name="TextBox 3"/>
          <p:cNvSpPr txBox="1"/>
          <p:nvPr/>
        </p:nvSpPr>
        <p:spPr>
          <a:xfrm>
            <a:off x="3592945" y="778862"/>
            <a:ext cx="7804728" cy="4247317"/>
          </a:xfrm>
          <a:prstGeom prst="rect">
            <a:avLst/>
          </a:prstGeom>
          <a:noFill/>
        </p:spPr>
        <p:txBody>
          <a:bodyPr wrap="square" rtlCol="0">
            <a:spAutoFit/>
          </a:bodyPr>
          <a:lstStyle/>
          <a:p>
            <a:pPr lvl="0"/>
            <a:r>
              <a:rPr lang="en-US" sz="2400" b="1" dirty="0"/>
              <a:t>Credit will not be awarded (a) for an activity when disclosures are not received prior to activity and (b) where disclosure is not announced to the </a:t>
            </a:r>
            <a:r>
              <a:rPr lang="en-US" sz="2400" b="1" dirty="0" smtClean="0"/>
              <a:t>audience.</a:t>
            </a:r>
          </a:p>
          <a:p>
            <a:pPr lvl="0"/>
            <a:endParaRPr lang="en-US" dirty="0"/>
          </a:p>
          <a:p>
            <a:r>
              <a:rPr lang="en-US" dirty="0"/>
              <a:t>ACCME requires that these two conditions be met for an activity where attendees receive CME credit:  Going forward, all disclosures must be received prior to the activity and are to be disclosed to the audience on your announcement template or on your intro slides.  </a:t>
            </a:r>
            <a:endParaRPr lang="en-US" dirty="0" smtClean="0"/>
          </a:p>
          <a:p>
            <a:endParaRPr lang="en-US" dirty="0"/>
          </a:p>
          <a:p>
            <a:r>
              <a:rPr lang="en-US" dirty="0" smtClean="0"/>
              <a:t>ACCME </a:t>
            </a:r>
            <a:r>
              <a:rPr lang="en-US" dirty="0"/>
              <a:t>further mandates if you do not have a disclosure prior to the activity, the speaker </a:t>
            </a:r>
            <a:r>
              <a:rPr lang="en-US" b="1" dirty="0"/>
              <a:t>must</a:t>
            </a:r>
            <a:r>
              <a:rPr lang="en-US" dirty="0"/>
              <a:t> be recused or no credit will be awarded for that activity.  We must follow these requirements.  Disclosures must be in </a:t>
            </a:r>
            <a:r>
              <a:rPr lang="en-US" dirty="0" err="1"/>
              <a:t>Smartsheet</a:t>
            </a:r>
            <a:r>
              <a:rPr lang="en-US" dirty="0"/>
              <a:t> prior to the activity; otherwise, </a:t>
            </a:r>
            <a:r>
              <a:rPr lang="en-US" i="1" dirty="0"/>
              <a:t>credit will </a:t>
            </a:r>
            <a:r>
              <a:rPr lang="en-US" b="1" i="1" dirty="0"/>
              <a:t>not</a:t>
            </a:r>
            <a:r>
              <a:rPr lang="en-US" i="1" dirty="0"/>
              <a:t> be awarded for that day</a:t>
            </a:r>
            <a:r>
              <a:rPr lang="en-US" dirty="0"/>
              <a:t>.   </a:t>
            </a:r>
          </a:p>
          <a:p>
            <a:endParaRPr lang="en-US" dirty="0"/>
          </a:p>
        </p:txBody>
      </p:sp>
    </p:spTree>
    <p:extLst>
      <p:ext uri="{BB962C8B-B14F-4D97-AF65-F5344CB8AC3E}">
        <p14:creationId xmlns:p14="http://schemas.microsoft.com/office/powerpoint/2010/main" val="39188232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a:lnSpc>
                <a:spcPct val="100000"/>
              </a:lnSpc>
            </a:pPr>
            <a:r>
              <a:rPr lang="en-US" sz="3200" dirty="0" smtClean="0">
                <a:solidFill>
                  <a:schemeClr val="tx1"/>
                </a:solidFill>
              </a:rPr>
              <a:t>Transcript’s</a:t>
            </a:r>
            <a:endParaRPr lang="en-US" sz="3200" dirty="0">
              <a:solidFill>
                <a:schemeClr val="tx1"/>
              </a:solidFill>
            </a:endParaRPr>
          </a:p>
          <a:p>
            <a:pPr marL="457200" lvl="2">
              <a:lnSpc>
                <a:spcPct val="100000"/>
              </a:lnSpc>
              <a:spcBef>
                <a:spcPts val="1200"/>
              </a:spcBef>
            </a:pPr>
            <a:r>
              <a:rPr lang="en-US" sz="2400" dirty="0" smtClean="0">
                <a:solidFill>
                  <a:schemeClr val="tx1"/>
                </a:solidFill>
              </a:rPr>
              <a:t>Email our office at</a:t>
            </a:r>
            <a:br>
              <a:rPr lang="en-US" sz="2400" dirty="0" smtClean="0">
                <a:solidFill>
                  <a:schemeClr val="tx1"/>
                </a:solidFill>
              </a:rPr>
            </a:br>
            <a:r>
              <a:rPr lang="en-US" sz="2400" dirty="0" smtClean="0">
                <a:solidFill>
                  <a:schemeClr val="tx1"/>
                </a:solidFill>
              </a:rPr>
              <a:t>HSC-CPL@salud.unm.edu</a:t>
            </a:r>
          </a:p>
          <a:p>
            <a:pPr marL="914400" lvl="3">
              <a:lnSpc>
                <a:spcPct val="100000"/>
              </a:lnSpc>
              <a:spcBef>
                <a:spcPts val="1200"/>
              </a:spcBef>
            </a:pPr>
            <a:r>
              <a:rPr lang="en-US" sz="2000" b="1" dirty="0" smtClean="0">
                <a:solidFill>
                  <a:schemeClr val="tx1"/>
                </a:solidFill>
              </a:rPr>
              <a:t>SUBJECT LINE</a:t>
            </a:r>
            <a:r>
              <a:rPr lang="en-US" sz="2000" dirty="0" smtClean="0">
                <a:solidFill>
                  <a:schemeClr val="tx1"/>
                </a:solidFill>
              </a:rPr>
              <a:t>: Transcript Needed for “Name”</a:t>
            </a:r>
          </a:p>
          <a:p>
            <a:pPr marL="731520" lvl="3" indent="0">
              <a:lnSpc>
                <a:spcPct val="100000"/>
              </a:lnSpc>
              <a:spcBef>
                <a:spcPts val="1200"/>
              </a:spcBef>
              <a:buNone/>
            </a:pPr>
            <a:endParaRPr lang="en-US" dirty="0"/>
          </a:p>
          <a:p>
            <a:pPr marL="731520" lvl="3" indent="0">
              <a:lnSpc>
                <a:spcPct val="100000"/>
              </a:lnSpc>
              <a:spcBef>
                <a:spcPts val="1200"/>
              </a:spcBef>
              <a:buNone/>
            </a:pPr>
            <a:endParaRPr lang="en-US" dirty="0" smtClean="0"/>
          </a:p>
        </p:txBody>
      </p:sp>
      <p:pic>
        <p:nvPicPr>
          <p:cNvPr id="5" name="Picture 4" descr="UNM-HSC2-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199013"/>
            <a:ext cx="1587500" cy="563737"/>
          </a:xfrm>
          <a:prstGeom prst="rect">
            <a:avLst/>
          </a:prstGeom>
        </p:spPr>
      </p:pic>
      <p:pic>
        <p:nvPicPr>
          <p:cNvPr id="7" name="Picture 6" descr="UNM HS gray.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4543" y="1995678"/>
            <a:ext cx="2857500" cy="2857500"/>
          </a:xfrm>
          <a:prstGeom prst="rect">
            <a:avLst/>
          </a:prstGeom>
        </p:spPr>
      </p:pic>
      <p:sp>
        <p:nvSpPr>
          <p:cNvPr id="11" name="Rectangle 10"/>
          <p:cNvSpPr/>
          <p:nvPr/>
        </p:nvSpPr>
        <p:spPr>
          <a:xfrm>
            <a:off x="1175894" y="2952931"/>
            <a:ext cx="894797" cy="923330"/>
          </a:xfrm>
          <a:prstGeom prst="rect">
            <a:avLst/>
          </a:prstGeom>
          <a:noFill/>
        </p:spPr>
        <p:txBody>
          <a:bodyPr wrap="none" lIns="91440" tIns="45720" rIns="91440" bIns="45720">
            <a:spAutoFit/>
          </a:bodyPr>
          <a:lstStyle/>
          <a:p>
            <a:pPr algn="ctr"/>
            <a:r>
              <a:rPr lang="en-US" sz="54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t>
            </a:r>
            <a:endPar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444261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spc="300" dirty="0" smtClean="0">
                <a:latin typeface="Gotham" charset="0"/>
                <a:ea typeface="Gotham" charset="0"/>
                <a:cs typeface="Gotham" charset="0"/>
              </a:rPr>
              <a:t/>
            </a:r>
            <a:br>
              <a:rPr lang="en-US" sz="3200" b="1" spc="300" dirty="0" smtClean="0">
                <a:latin typeface="Gotham" charset="0"/>
                <a:ea typeface="Gotham" charset="0"/>
                <a:cs typeface="Gotham" charset="0"/>
              </a:rPr>
            </a:br>
            <a:endParaRPr lang="en-US" sz="3200" b="1" spc="300" dirty="0">
              <a:latin typeface="Gotham" charset="0"/>
              <a:ea typeface="Gotham" charset="0"/>
              <a:cs typeface="Gotham" charset="0"/>
            </a:endParaRPr>
          </a:p>
        </p:txBody>
      </p:sp>
      <p:sp>
        <p:nvSpPr>
          <p:cNvPr id="3" name="Content Placeholder 2"/>
          <p:cNvSpPr>
            <a:spLocks noGrp="1"/>
          </p:cNvSpPr>
          <p:nvPr>
            <p:ph idx="1"/>
          </p:nvPr>
        </p:nvSpPr>
        <p:spPr>
          <a:xfrm>
            <a:off x="3731045" y="744279"/>
            <a:ext cx="7315200" cy="5688419"/>
          </a:xfrm>
        </p:spPr>
        <p:txBody>
          <a:bodyPr>
            <a:normAutofit/>
          </a:bodyPr>
          <a:lstStyle/>
          <a:p>
            <a:pPr marL="0" indent="0">
              <a:lnSpc>
                <a:spcPct val="100000"/>
              </a:lnSpc>
              <a:buNone/>
            </a:pPr>
            <a:r>
              <a:rPr lang="en-US" b="1" spc="300" dirty="0" smtClean="0">
                <a:latin typeface="Gotham" charset="0"/>
                <a:ea typeface="Gotham" charset="0"/>
                <a:cs typeface="Gotham" charset="0"/>
              </a:rPr>
              <a:t>Regularly </a:t>
            </a:r>
            <a:r>
              <a:rPr lang="en-US" b="1" spc="300" dirty="0">
                <a:latin typeface="Gotham" charset="0"/>
                <a:ea typeface="Gotham" charset="0"/>
                <a:cs typeface="Gotham" charset="0"/>
              </a:rPr>
              <a:t>Scheduled Series (</a:t>
            </a:r>
            <a:r>
              <a:rPr lang="en-US" b="1" spc="300" dirty="0" smtClean="0">
                <a:latin typeface="Gotham" charset="0"/>
                <a:ea typeface="Gotham" charset="0"/>
                <a:cs typeface="Gotham" charset="0"/>
              </a:rPr>
              <a:t>RSS) Team </a:t>
            </a:r>
          </a:p>
          <a:p>
            <a:pPr marL="0" indent="0">
              <a:lnSpc>
                <a:spcPct val="100000"/>
              </a:lnSpc>
              <a:buNone/>
            </a:pPr>
            <a:r>
              <a:rPr lang="en-US" sz="100" b="1" spc="300" dirty="0">
                <a:latin typeface="Gotham" charset="0"/>
                <a:ea typeface="Gotham" charset="0"/>
                <a:cs typeface="Gotham" charset="0"/>
              </a:rPr>
              <a:t> </a:t>
            </a:r>
            <a:r>
              <a:rPr lang="en-US" sz="100" b="1" spc="300" dirty="0" smtClean="0">
                <a:latin typeface="Gotham" charset="0"/>
                <a:ea typeface="Gotham" charset="0"/>
                <a:cs typeface="Gotham" charset="0"/>
              </a:rPr>
              <a:t>     </a:t>
            </a:r>
          </a:p>
          <a:p>
            <a:pPr marL="0" defTabSz="889000">
              <a:lnSpc>
                <a:spcPct val="100000"/>
              </a:lnSpc>
              <a:tabLst>
                <a:tab pos="690563" algn="l"/>
              </a:tabLst>
            </a:pPr>
            <a:r>
              <a:rPr lang="en-US" dirty="0" smtClean="0">
                <a:solidFill>
                  <a:schemeClr val="tx1"/>
                </a:solidFill>
              </a:rPr>
              <a:t>Operation’s Specialist, Kathy Breckenridge</a:t>
            </a:r>
          </a:p>
          <a:p>
            <a:pPr marL="0" indent="0" defTabSz="889000">
              <a:lnSpc>
                <a:spcPct val="100000"/>
              </a:lnSpc>
              <a:buNone/>
              <a:tabLst>
                <a:tab pos="690563" algn="l"/>
              </a:tabLst>
            </a:pPr>
            <a:r>
              <a:rPr lang="en-US" dirty="0" smtClean="0"/>
              <a:t>	272-6707, </a:t>
            </a:r>
            <a:r>
              <a:rPr lang="en-US" dirty="0" smtClean="0">
                <a:hlinkClick r:id="rId3"/>
              </a:rPr>
              <a:t>Kbreckenridge@salud.unm.edu</a:t>
            </a:r>
            <a:endParaRPr lang="en-US" dirty="0"/>
          </a:p>
          <a:p>
            <a:pPr marL="0" defTabSz="889000">
              <a:lnSpc>
                <a:spcPct val="100000"/>
              </a:lnSpc>
              <a:tabLst>
                <a:tab pos="690563" algn="l"/>
              </a:tabLst>
            </a:pPr>
            <a:endParaRPr lang="en-US" dirty="0">
              <a:solidFill>
                <a:schemeClr val="tx1"/>
              </a:solidFill>
            </a:endParaRPr>
          </a:p>
          <a:p>
            <a:pPr marL="0" defTabSz="889000">
              <a:lnSpc>
                <a:spcPct val="100000"/>
              </a:lnSpc>
              <a:tabLst>
                <a:tab pos="690563" algn="l"/>
              </a:tabLst>
            </a:pPr>
            <a:r>
              <a:rPr lang="en-US" dirty="0" smtClean="0">
                <a:solidFill>
                  <a:schemeClr val="tx1"/>
                </a:solidFill>
              </a:rPr>
              <a:t>Administrative Assistant III, Jennifer Harbaugh</a:t>
            </a:r>
          </a:p>
          <a:p>
            <a:pPr marL="0" indent="0" defTabSz="889000">
              <a:lnSpc>
                <a:spcPct val="100000"/>
              </a:lnSpc>
              <a:buNone/>
              <a:tabLst>
                <a:tab pos="690563" algn="l"/>
              </a:tabLst>
            </a:pPr>
            <a:r>
              <a:rPr lang="en-US" dirty="0" smtClean="0"/>
              <a:t>	272-3942, </a:t>
            </a:r>
            <a:r>
              <a:rPr lang="en-US" dirty="0" smtClean="0">
                <a:hlinkClick r:id="rId4"/>
              </a:rPr>
              <a:t>Jharbaugh@salud.unm.edu</a:t>
            </a:r>
            <a:endParaRPr lang="en-US" dirty="0"/>
          </a:p>
          <a:p>
            <a:pPr marL="0" defTabSz="889000">
              <a:lnSpc>
                <a:spcPct val="100000"/>
              </a:lnSpc>
              <a:tabLst>
                <a:tab pos="690563" algn="l"/>
              </a:tabLst>
            </a:pPr>
            <a:endParaRPr lang="en-US" dirty="0" smtClean="0">
              <a:solidFill>
                <a:schemeClr val="tx1"/>
              </a:solidFill>
            </a:endParaRPr>
          </a:p>
          <a:p>
            <a:pPr marL="0" defTabSz="889000">
              <a:lnSpc>
                <a:spcPct val="100000"/>
              </a:lnSpc>
              <a:tabLst>
                <a:tab pos="690563" algn="l"/>
              </a:tabLst>
            </a:pPr>
            <a:r>
              <a:rPr lang="en-US" dirty="0" smtClean="0">
                <a:solidFill>
                  <a:schemeClr val="tx1"/>
                </a:solidFill>
              </a:rPr>
              <a:t>Grand Round Assistant, Alexandra (Alex) Hurst</a:t>
            </a:r>
          </a:p>
          <a:p>
            <a:pPr marL="0" indent="0" defTabSz="889000">
              <a:lnSpc>
                <a:spcPct val="100000"/>
              </a:lnSpc>
              <a:buNone/>
              <a:tabLst>
                <a:tab pos="690563" algn="l"/>
              </a:tabLst>
            </a:pPr>
            <a:r>
              <a:rPr lang="en-US" dirty="0">
                <a:solidFill>
                  <a:schemeClr val="tx1"/>
                </a:solidFill>
              </a:rPr>
              <a:t>	</a:t>
            </a:r>
            <a:r>
              <a:rPr lang="en-US" dirty="0" smtClean="0"/>
              <a:t>272-3942, </a:t>
            </a:r>
            <a:r>
              <a:rPr lang="en-US" dirty="0" smtClean="0">
                <a:hlinkClick r:id="rId5"/>
              </a:rPr>
              <a:t>HSC-CPL@salud.unm.edu</a:t>
            </a:r>
            <a:endParaRPr lang="en-US" dirty="0" smtClean="0"/>
          </a:p>
          <a:p>
            <a:pPr marL="0" indent="0" defTabSz="889000">
              <a:lnSpc>
                <a:spcPct val="100000"/>
              </a:lnSpc>
              <a:buNone/>
              <a:tabLst>
                <a:tab pos="690563" algn="l"/>
              </a:tabLst>
            </a:pPr>
            <a:endParaRPr lang="en-US" dirty="0"/>
          </a:p>
          <a:p>
            <a:pPr defTabSz="889000">
              <a:tabLst>
                <a:tab pos="690563" algn="l"/>
              </a:tabLst>
            </a:pPr>
            <a:r>
              <a:rPr lang="en-US" dirty="0"/>
              <a:t>General Email: </a:t>
            </a:r>
            <a:r>
              <a:rPr lang="en-US" dirty="0" smtClean="0">
                <a:hlinkClick r:id="rId5"/>
              </a:rPr>
              <a:t>HSC-CPL@salud.unm.edu</a:t>
            </a:r>
            <a:endParaRPr lang="en-US" dirty="0" smtClean="0">
              <a:solidFill>
                <a:schemeClr val="tx1"/>
              </a:solidFill>
            </a:endParaRPr>
          </a:p>
          <a:p>
            <a:pPr marL="0" indent="0">
              <a:lnSpc>
                <a:spcPct val="100000"/>
              </a:lnSpc>
              <a:buNone/>
            </a:pPr>
            <a:endParaRPr lang="en-US" dirty="0" smtClean="0">
              <a:solidFill>
                <a:schemeClr val="tx1"/>
              </a:solidFill>
            </a:endParaRPr>
          </a:p>
          <a:p>
            <a:pPr marL="457200" lvl="2">
              <a:lnSpc>
                <a:spcPct val="100000"/>
              </a:lnSpc>
              <a:spcBef>
                <a:spcPts val="1200"/>
              </a:spcBef>
            </a:pPr>
            <a:endParaRPr lang="en-US" sz="1400" dirty="0"/>
          </a:p>
        </p:txBody>
      </p:sp>
      <p:pic>
        <p:nvPicPr>
          <p:cNvPr id="5" name="Picture 4" descr="UNM-HSC2-01.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1600" y="6199013"/>
            <a:ext cx="1587500" cy="563737"/>
          </a:xfrm>
          <a:prstGeom prst="rect">
            <a:avLst/>
          </a:prstGeom>
        </p:spPr>
      </p:pic>
      <p:pic>
        <p:nvPicPr>
          <p:cNvPr id="7" name="Picture 6" descr="UNM HS gray.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pic>
        <p:nvPicPr>
          <p:cNvPr id="4" name="Picture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0191" y="1804283"/>
            <a:ext cx="3077817" cy="3077817"/>
          </a:xfrm>
          <a:prstGeom prst="rect">
            <a:avLst/>
          </a:prstGeom>
        </p:spPr>
      </p:pic>
    </p:spTree>
    <p:extLst>
      <p:ext uri="{BB962C8B-B14F-4D97-AF65-F5344CB8AC3E}">
        <p14:creationId xmlns:p14="http://schemas.microsoft.com/office/powerpoint/2010/main" val="1203046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298447"/>
            <a:ext cx="7315200" cy="1862764"/>
          </a:xfrm>
        </p:spPr>
        <p:txBody>
          <a:bodyPr>
            <a:noAutofit/>
          </a:bodyPr>
          <a:lstStyle/>
          <a:p>
            <a:pPr algn="ctr"/>
            <a:r>
              <a:rPr lang="en-US" sz="3000" b="1" spc="300" dirty="0">
                <a:latin typeface="Gotham" charset="0"/>
                <a:ea typeface="Gotham" charset="0"/>
                <a:cs typeface="Gotham" charset="0"/>
              </a:rPr>
              <a:t>Five (5) </a:t>
            </a:r>
            <a:r>
              <a:rPr lang="en-US" sz="3000" b="1" spc="300" dirty="0" err="1" smtClean="0">
                <a:latin typeface="Gotham" charset="0"/>
                <a:ea typeface="Gotham" charset="0"/>
                <a:cs typeface="Gotham" charset="0"/>
              </a:rPr>
              <a:t>Smartsheet</a:t>
            </a:r>
            <a:r>
              <a:rPr lang="en-US" sz="3000" b="1" spc="300" dirty="0" smtClean="0">
                <a:latin typeface="Gotham" charset="0"/>
                <a:ea typeface="Gotham" charset="0"/>
                <a:cs typeface="Gotham" charset="0"/>
              </a:rPr>
              <a:t> forms were shared </a:t>
            </a:r>
            <a:r>
              <a:rPr lang="en-US" sz="3000" b="1" spc="300" dirty="0">
                <a:latin typeface="Gotham" charset="0"/>
                <a:ea typeface="Gotham" charset="0"/>
                <a:cs typeface="Gotham" charset="0"/>
              </a:rPr>
              <a:t>with you after your application </a:t>
            </a:r>
            <a:r>
              <a:rPr lang="en-US" sz="3000" b="1" spc="300" dirty="0" smtClean="0">
                <a:latin typeface="Gotham" charset="0"/>
                <a:ea typeface="Gotham" charset="0"/>
                <a:cs typeface="Gotham" charset="0"/>
              </a:rPr>
              <a:t>was </a:t>
            </a:r>
            <a:r>
              <a:rPr lang="en-US" sz="3000" b="1" spc="300" dirty="0">
                <a:latin typeface="Gotham" charset="0"/>
                <a:ea typeface="Gotham" charset="0"/>
                <a:cs typeface="Gotham" charset="0"/>
              </a:rPr>
              <a:t>approved for CME credits. </a:t>
            </a:r>
            <a:endParaRPr lang="en-US" sz="3000" dirty="0"/>
          </a:p>
        </p:txBody>
      </p:sp>
      <p:sp>
        <p:nvSpPr>
          <p:cNvPr id="3" name="Subtitle 2"/>
          <p:cNvSpPr>
            <a:spLocks noGrp="1"/>
          </p:cNvSpPr>
          <p:nvPr>
            <p:ph type="subTitle" idx="1"/>
          </p:nvPr>
        </p:nvSpPr>
        <p:spPr>
          <a:xfrm>
            <a:off x="2684975" y="3387634"/>
            <a:ext cx="3759368" cy="2980783"/>
          </a:xfrm>
        </p:spPr>
        <p:txBody>
          <a:bodyPr/>
          <a:lstStyle/>
          <a:p>
            <a:pPr algn="ctr"/>
            <a:r>
              <a:rPr lang="en-US" dirty="0" smtClean="0"/>
              <a:t>1.) Attendance Dashboard</a:t>
            </a:r>
          </a:p>
          <a:p>
            <a:pPr algn="ctr"/>
            <a:r>
              <a:rPr lang="en-US" dirty="0" smtClean="0"/>
              <a:t>2.) Report for Coordinator</a:t>
            </a:r>
          </a:p>
          <a:p>
            <a:pPr algn="ctr"/>
            <a:r>
              <a:rPr lang="en-US" dirty="0" smtClean="0"/>
              <a:t>3.) Disclosure Sheet</a:t>
            </a:r>
          </a:p>
          <a:p>
            <a:pPr algn="ctr"/>
            <a:r>
              <a:rPr lang="en-US" dirty="0" smtClean="0"/>
              <a:t>4.) Upload Sheet</a:t>
            </a:r>
          </a:p>
          <a:p>
            <a:pPr algn="ctr"/>
            <a:r>
              <a:rPr lang="en-US" dirty="0" smtClean="0"/>
              <a:t>5.) Disclosure Sheet</a:t>
            </a:r>
          </a:p>
          <a:p>
            <a:pPr algn="ctr"/>
            <a:endParaRPr lang="en-US" dirty="0"/>
          </a:p>
        </p:txBody>
      </p:sp>
    </p:spTree>
    <p:extLst>
      <p:ext uri="{BB962C8B-B14F-4D97-AF65-F5344CB8AC3E}">
        <p14:creationId xmlns:p14="http://schemas.microsoft.com/office/powerpoint/2010/main" val="3479404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Attendance Dashboard</a:t>
            </a:r>
            <a:br>
              <a:rPr lang="en-US" dirty="0" smtClean="0"/>
            </a:br>
            <a:r>
              <a:rPr lang="en-US" dirty="0" smtClean="0"/>
              <a:t/>
            </a:r>
            <a:br>
              <a:rPr lang="en-US" dirty="0" smtClean="0"/>
            </a:br>
            <a:r>
              <a:rPr lang="en-US" sz="1400" dirty="0" smtClean="0"/>
              <a:t>*Calculates the number of attendees and breaks it down into MD/DO and other Learners.</a:t>
            </a:r>
            <a:br>
              <a:rPr lang="en-US" sz="1400" dirty="0" smtClean="0"/>
            </a:br>
            <a:r>
              <a:rPr lang="en-US" sz="1400" dirty="0" smtClean="0"/>
              <a:t/>
            </a:r>
            <a:br>
              <a:rPr lang="en-US" sz="1400" dirty="0" smtClean="0"/>
            </a:br>
            <a:r>
              <a:rPr lang="en-US" sz="1400" dirty="0" smtClean="0"/>
              <a:t>*Shows how many activities have taken place this accreditation year.</a:t>
            </a:r>
            <a:br>
              <a:rPr lang="en-US" sz="1400" dirty="0" smtClean="0"/>
            </a:br>
            <a:r>
              <a:rPr lang="en-US" sz="1400" dirty="0" smtClean="0"/>
              <a:t/>
            </a:r>
            <a:br>
              <a:rPr lang="en-US" sz="1400" dirty="0" smtClean="0"/>
            </a:br>
            <a:r>
              <a:rPr lang="en-US" sz="1400" dirty="0" smtClean="0"/>
              <a:t>*You can also access your other shared sheets from this sheet.</a:t>
            </a:r>
            <a:br>
              <a:rPr lang="en-US" sz="1400" dirty="0" smtClean="0"/>
            </a:br>
            <a:r>
              <a:rPr lang="en-US" sz="1400" dirty="0" smtClean="0"/>
              <a:t/>
            </a:r>
            <a:br>
              <a:rPr lang="en-US" sz="1400" dirty="0" smtClean="0"/>
            </a:br>
            <a:r>
              <a:rPr lang="en-US" sz="1400" dirty="0" smtClean="0"/>
              <a:t>*Shows how many hours of CME </a:t>
            </a:r>
            <a:br>
              <a:rPr lang="en-US" sz="1400" dirty="0" smtClean="0"/>
            </a:br>
            <a:r>
              <a:rPr lang="en-US" sz="1400" dirty="0" smtClean="0"/>
              <a:t>credit is being awarded per activity.</a:t>
            </a:r>
            <a:endParaRPr lang="en-US" sz="1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61806" y="775064"/>
            <a:ext cx="7500212" cy="3735976"/>
          </a:xfrm>
        </p:spPr>
      </p:pic>
    </p:spTree>
    <p:extLst>
      <p:ext uri="{BB962C8B-B14F-4D97-AF65-F5344CB8AC3E}">
        <p14:creationId xmlns:p14="http://schemas.microsoft.com/office/powerpoint/2010/main" val="2749057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69" y="766355"/>
            <a:ext cx="3300548" cy="5218394"/>
          </a:xfrm>
        </p:spPr>
        <p:txBody>
          <a:bodyPr>
            <a:normAutofit/>
          </a:bodyPr>
          <a:lstStyle/>
          <a:p>
            <a:pPr algn="ctr"/>
            <a:r>
              <a:rPr lang="en-US" sz="3500" dirty="0" smtClean="0">
                <a:solidFill>
                  <a:schemeClr val="bg1"/>
                </a:solidFill>
              </a:rPr>
              <a:t>Step 1:</a:t>
            </a:r>
            <a:r>
              <a:rPr lang="en-US" sz="2000" dirty="0" smtClean="0">
                <a:solidFill>
                  <a:schemeClr val="bg1"/>
                </a:solidFill>
              </a:rPr>
              <a:t/>
            </a:r>
            <a:br>
              <a:rPr lang="en-US" sz="2000" dirty="0" smtClean="0">
                <a:solidFill>
                  <a:schemeClr val="bg1"/>
                </a:solidFill>
              </a:rPr>
            </a:br>
            <a:r>
              <a:rPr lang="en-US" sz="2000" dirty="0" smtClean="0">
                <a:solidFill>
                  <a:schemeClr val="bg1"/>
                </a:solidFill>
              </a:rPr>
              <a:t/>
            </a:r>
            <a:br>
              <a:rPr lang="en-US" sz="2000" dirty="0" smtClean="0">
                <a:solidFill>
                  <a:schemeClr val="bg1"/>
                </a:solidFill>
              </a:rPr>
            </a:br>
            <a:r>
              <a:rPr lang="en-US" sz="3000" dirty="0" smtClean="0">
                <a:solidFill>
                  <a:schemeClr val="bg1"/>
                </a:solidFill>
              </a:rPr>
              <a:t>Upload Form</a:t>
            </a:r>
            <a:r>
              <a:rPr lang="en-US" sz="2000" dirty="0" smtClean="0">
                <a:solidFill>
                  <a:schemeClr val="bg1"/>
                </a:solidFill>
              </a:rPr>
              <a:t/>
            </a:r>
            <a:br>
              <a:rPr lang="en-US" sz="2000" dirty="0" smtClean="0">
                <a:solidFill>
                  <a:schemeClr val="bg1"/>
                </a:solidFill>
              </a:rPr>
            </a:br>
            <a:r>
              <a:rPr lang="en-US" sz="2000" dirty="0" smtClean="0">
                <a:solidFill>
                  <a:schemeClr val="bg1"/>
                </a:solidFill>
              </a:rPr>
              <a:t/>
            </a:r>
            <a:br>
              <a:rPr lang="en-US" sz="2000" dirty="0" smtClean="0">
                <a:solidFill>
                  <a:schemeClr val="bg1"/>
                </a:solidFill>
              </a:rPr>
            </a:br>
            <a:r>
              <a:rPr lang="en-US" sz="2000" dirty="0" smtClean="0">
                <a:solidFill>
                  <a:schemeClr val="bg1"/>
                </a:solidFill>
              </a:rPr>
              <a:t>We provided </a:t>
            </a:r>
            <a:r>
              <a:rPr lang="en-US" sz="2000" dirty="0">
                <a:solidFill>
                  <a:schemeClr val="bg1"/>
                </a:solidFill>
              </a:rPr>
              <a:t>you with a unique link to an Upload Form for your program. PDF copies of your weekly announcements, evaluation summaries and other required documents can be uploaded here.   </a:t>
            </a:r>
            <a:endParaRPr lang="en-US" sz="2000" dirty="0">
              <a:solidFill>
                <a:schemeClr val="bg1"/>
              </a:solidFill>
            </a:endParaRPr>
          </a:p>
        </p:txBody>
      </p:sp>
      <p:sp>
        <p:nvSpPr>
          <p:cNvPr id="3" name="Content Placeholder 2"/>
          <p:cNvSpPr>
            <a:spLocks noGrp="1"/>
          </p:cNvSpPr>
          <p:nvPr>
            <p:ph idx="1"/>
          </p:nvPr>
        </p:nvSpPr>
        <p:spPr>
          <a:xfrm>
            <a:off x="3651553" y="766355"/>
            <a:ext cx="7782801" cy="2410315"/>
          </a:xfrm>
        </p:spPr>
        <p:txBody>
          <a:bodyPr/>
          <a:lstStyle/>
          <a:p>
            <a:endParaRPr lang="en-US" dirty="0"/>
          </a:p>
        </p:txBody>
      </p:sp>
      <p:sp>
        <p:nvSpPr>
          <p:cNvPr id="4" name="Rectangle 3"/>
          <p:cNvSpPr/>
          <p:nvPr/>
        </p:nvSpPr>
        <p:spPr>
          <a:xfrm>
            <a:off x="3651552" y="3375552"/>
            <a:ext cx="7782801" cy="2954655"/>
          </a:xfrm>
          <a:prstGeom prst="rect">
            <a:avLst/>
          </a:prstGeom>
        </p:spPr>
        <p:txBody>
          <a:bodyPr wrap="square">
            <a:spAutoFit/>
          </a:bodyPr>
          <a:lstStyle/>
          <a:p>
            <a:r>
              <a:rPr lang="en-US" sz="1600" b="1" dirty="0">
                <a:latin typeface="Californian FB" panose="0207040306080B030204" pitchFamily="18" charset="0"/>
              </a:rPr>
              <a:t>Two Weeks Prior </a:t>
            </a:r>
            <a:r>
              <a:rPr lang="en-US" sz="1600" b="1" dirty="0" smtClean="0">
                <a:latin typeface="Californian FB" panose="0207040306080B030204" pitchFamily="18" charset="0"/>
              </a:rPr>
              <a:t>:</a:t>
            </a:r>
            <a:endParaRPr lang="en-US" sz="1600" b="1" dirty="0">
              <a:latin typeface="Californian FB" panose="0207040306080B030204" pitchFamily="18" charset="0"/>
            </a:endParaRPr>
          </a:p>
          <a:p>
            <a:endParaRPr lang="en-US" sz="1000" dirty="0">
              <a:latin typeface="Californian FB" panose="0207040306080B030204" pitchFamily="18" charset="0"/>
            </a:endParaRPr>
          </a:p>
          <a:p>
            <a:r>
              <a:rPr lang="en-US" sz="1200" dirty="0">
                <a:latin typeface="Californian FB" panose="0207040306080B030204" pitchFamily="18" charset="0"/>
              </a:rPr>
              <a:t>Announcements and disclosures are to be uploaded into </a:t>
            </a:r>
            <a:r>
              <a:rPr lang="en-US" sz="1200" dirty="0" err="1">
                <a:latin typeface="Californian FB" panose="0207040306080B030204" pitchFamily="18" charset="0"/>
              </a:rPr>
              <a:t>Smartsheet</a:t>
            </a:r>
            <a:r>
              <a:rPr lang="en-US" sz="1200" dirty="0">
                <a:latin typeface="Californian FB" panose="0207040306080B030204" pitchFamily="18" charset="0"/>
              </a:rPr>
              <a:t> at least </a:t>
            </a:r>
            <a:r>
              <a:rPr lang="en-US" sz="1200" i="1" dirty="0">
                <a:latin typeface="Californian FB" panose="0207040306080B030204" pitchFamily="18" charset="0"/>
              </a:rPr>
              <a:t>two weeks </a:t>
            </a:r>
            <a:r>
              <a:rPr lang="en-US" sz="1200" dirty="0" smtClean="0">
                <a:latin typeface="Californian FB" panose="0207040306080B030204" pitchFamily="18" charset="0"/>
              </a:rPr>
              <a:t>prior </a:t>
            </a:r>
            <a:r>
              <a:rPr lang="en-US" sz="1200" dirty="0">
                <a:latin typeface="Californian FB" panose="0207040306080B030204" pitchFamily="18" charset="0"/>
              </a:rPr>
              <a:t>to the activity.  </a:t>
            </a:r>
          </a:p>
          <a:p>
            <a:endParaRPr lang="en-US" sz="1000" dirty="0">
              <a:latin typeface="Californian FB" panose="0207040306080B030204" pitchFamily="18" charset="0"/>
            </a:endParaRPr>
          </a:p>
          <a:p>
            <a:r>
              <a:rPr lang="en-US" sz="1200" dirty="0">
                <a:latin typeface="Californian FB" panose="0207040306080B030204" pitchFamily="18" charset="0"/>
              </a:rPr>
              <a:t>This allows us to resolve any possible Conflict of Interest (COI) issues and to review any slides for those speakers with listed COI's</a:t>
            </a:r>
            <a:r>
              <a:rPr lang="en-US" sz="1200" dirty="0" smtClean="0">
                <a:latin typeface="Californian FB" panose="0207040306080B030204" pitchFamily="18" charset="0"/>
              </a:rPr>
              <a:t>.</a:t>
            </a:r>
          </a:p>
          <a:p>
            <a:endParaRPr lang="en-US" sz="1000" dirty="0" smtClean="0">
              <a:latin typeface="Californian FB" panose="0207040306080B030204" pitchFamily="18" charset="0"/>
            </a:endParaRPr>
          </a:p>
          <a:p>
            <a:pPr marL="171450" indent="-171450">
              <a:buFont typeface="Wingdings" panose="05000000000000000000" pitchFamily="2" charset="2"/>
              <a:buChar char="Ø"/>
            </a:pPr>
            <a:r>
              <a:rPr lang="en-US" sz="1200" b="1" dirty="0">
                <a:latin typeface="Californian FB" panose="0207040306080B030204" pitchFamily="18" charset="0"/>
              </a:rPr>
              <a:t>Credit will not be awarded (a) for an activity when disclosures are not received prior to activity and (b) where disclosure is not announced to the audience</a:t>
            </a:r>
            <a:endParaRPr lang="en-US" sz="1200" dirty="0">
              <a:latin typeface="Californian FB" panose="0207040306080B030204" pitchFamily="18" charset="0"/>
            </a:endParaRPr>
          </a:p>
          <a:p>
            <a:r>
              <a:rPr lang="en-US" sz="1200" dirty="0">
                <a:latin typeface="Californian FB" panose="0207040306080B030204" pitchFamily="18" charset="0"/>
              </a:rPr>
              <a:t>ACCME requires that these two conditions be met for an activity where attendees receive CME credit:  Going forward, all disclosures must be received prior to the activity and are to be disclosed to the audience on your announcement template or on your intro slides.  ACCME further mandates if you do not have a disclosure prior to the activity, the speaker </a:t>
            </a:r>
            <a:r>
              <a:rPr lang="en-US" sz="1200" b="1" dirty="0">
                <a:latin typeface="Californian FB" panose="0207040306080B030204" pitchFamily="18" charset="0"/>
              </a:rPr>
              <a:t>must</a:t>
            </a:r>
            <a:r>
              <a:rPr lang="en-US" sz="1200" dirty="0">
                <a:latin typeface="Californian FB" panose="0207040306080B030204" pitchFamily="18" charset="0"/>
              </a:rPr>
              <a:t> be recused or no credit will be awarded for that activity.  We must follow these requirements.  Disclosures must be in </a:t>
            </a:r>
            <a:r>
              <a:rPr lang="en-US" sz="1200" dirty="0" err="1">
                <a:latin typeface="Californian FB" panose="0207040306080B030204" pitchFamily="18" charset="0"/>
              </a:rPr>
              <a:t>Smartsheet</a:t>
            </a:r>
            <a:r>
              <a:rPr lang="en-US" sz="1200" dirty="0">
                <a:latin typeface="Californian FB" panose="0207040306080B030204" pitchFamily="18" charset="0"/>
              </a:rPr>
              <a:t> prior to the activity; otherwise, </a:t>
            </a:r>
            <a:r>
              <a:rPr lang="en-US" sz="1200" i="1" dirty="0">
                <a:latin typeface="Californian FB" panose="0207040306080B030204" pitchFamily="18" charset="0"/>
              </a:rPr>
              <a:t>credit will </a:t>
            </a:r>
            <a:r>
              <a:rPr lang="en-US" sz="1200" b="1" i="1" dirty="0">
                <a:latin typeface="Californian FB" panose="0207040306080B030204" pitchFamily="18" charset="0"/>
              </a:rPr>
              <a:t>not</a:t>
            </a:r>
            <a:r>
              <a:rPr lang="en-US" sz="1200" i="1" dirty="0">
                <a:latin typeface="Californian FB" panose="0207040306080B030204" pitchFamily="18" charset="0"/>
              </a:rPr>
              <a:t> be awarded for that day</a:t>
            </a:r>
            <a:r>
              <a:rPr lang="en-US" sz="1200" dirty="0">
                <a:latin typeface="Californian FB" panose="0207040306080B030204" pitchFamily="18" charset="0"/>
              </a:rPr>
              <a:t>.</a:t>
            </a:r>
            <a:r>
              <a:rPr lang="en-US" sz="1100" dirty="0">
                <a:latin typeface="Californian FB" panose="0207040306080B030204" pitchFamily="18" charset="0"/>
              </a:rPr>
              <a:t>   </a:t>
            </a:r>
          </a:p>
          <a:p>
            <a:endParaRPr lang="en-US" sz="1600" dirty="0">
              <a:latin typeface="Californian FB" panose="0207040306080B030204" pitchFamily="18" charset="0"/>
            </a:endParaRPr>
          </a:p>
        </p:txBody>
      </p:sp>
    </p:spTree>
    <p:extLst>
      <p:ext uri="{BB962C8B-B14F-4D97-AF65-F5344CB8AC3E}">
        <p14:creationId xmlns:p14="http://schemas.microsoft.com/office/powerpoint/2010/main" val="1064991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359" y="2896978"/>
            <a:ext cx="2947482" cy="1197944"/>
          </a:xfrm>
        </p:spPr>
        <p:txBody>
          <a:bodyPr>
            <a:normAutofit/>
          </a:bodyPr>
          <a:lstStyle/>
          <a:p>
            <a:pPr algn="ctr"/>
            <a:r>
              <a:rPr lang="en-US" sz="3200" b="1" spc="300" dirty="0" smtClean="0">
                <a:latin typeface="Gotham" charset="0"/>
                <a:ea typeface="Gotham" charset="0"/>
                <a:cs typeface="Gotham" charset="0"/>
              </a:rPr>
              <a:t>Sign </a:t>
            </a:r>
            <a:r>
              <a:rPr lang="en-US" sz="3200" b="1" spc="300" smtClean="0">
                <a:latin typeface="Gotham" charset="0"/>
                <a:ea typeface="Gotham" charset="0"/>
                <a:cs typeface="Gotham" charset="0"/>
              </a:rPr>
              <a:t>in Sheet</a:t>
            </a:r>
            <a:endParaRPr lang="en-US" sz="3200" b="1" spc="300" dirty="0">
              <a:latin typeface="Gotham" charset="0"/>
              <a:ea typeface="Gotham" charset="0"/>
              <a:cs typeface="Gotham" charset="0"/>
            </a:endParaRPr>
          </a:p>
        </p:txBody>
      </p:sp>
      <p:pic>
        <p:nvPicPr>
          <p:cNvPr id="5" name="Picture 4" descr="UNM-HSC2-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199013"/>
            <a:ext cx="1587500" cy="563737"/>
          </a:xfrm>
          <a:prstGeom prst="rect">
            <a:avLst/>
          </a:prstGeom>
        </p:spPr>
      </p:pic>
      <p:pic>
        <p:nvPicPr>
          <p:cNvPr id="7" name="Picture 6" descr="UNM HS gray.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pic>
        <p:nvPicPr>
          <p:cNvPr id="6" name="Picture 5"/>
          <p:cNvPicPr>
            <a:picLocks noChangeAspect="1"/>
          </p:cNvPicPr>
          <p:nvPr/>
        </p:nvPicPr>
        <p:blipFill>
          <a:blip r:embed="rId5"/>
          <a:stretch>
            <a:fillRect/>
          </a:stretch>
        </p:blipFill>
        <p:spPr>
          <a:xfrm>
            <a:off x="3678864" y="718929"/>
            <a:ext cx="6342945" cy="5435575"/>
          </a:xfrm>
          <a:prstGeom prst="rect">
            <a:avLst/>
          </a:prstGeom>
        </p:spPr>
      </p:pic>
    </p:spTree>
    <p:extLst>
      <p:ext uri="{BB962C8B-B14F-4D97-AF65-F5344CB8AC3E}">
        <p14:creationId xmlns:p14="http://schemas.microsoft.com/office/powerpoint/2010/main" val="3523212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8"/>
            <a:ext cx="2947482" cy="1197944"/>
          </a:xfrm>
        </p:spPr>
        <p:txBody>
          <a:bodyPr>
            <a:normAutofit/>
          </a:bodyPr>
          <a:lstStyle/>
          <a:p>
            <a:pPr algn="ctr"/>
            <a:r>
              <a:rPr lang="en-US" sz="3200" b="1" spc="300" dirty="0" smtClean="0">
                <a:latin typeface="Gotham" charset="0"/>
                <a:ea typeface="Gotham" charset="0"/>
                <a:cs typeface="Gotham" charset="0"/>
              </a:rPr>
              <a:t>QR Code</a:t>
            </a:r>
            <a:endParaRPr lang="en-US" sz="3200" b="1" spc="300" dirty="0">
              <a:latin typeface="Gotham" charset="0"/>
              <a:ea typeface="Gotham" charset="0"/>
              <a:cs typeface="Gotham" charset="0"/>
            </a:endParaRPr>
          </a:p>
        </p:txBody>
      </p:sp>
      <p:sp>
        <p:nvSpPr>
          <p:cNvPr id="3" name="Content Placeholder 2"/>
          <p:cNvSpPr>
            <a:spLocks noGrp="1"/>
          </p:cNvSpPr>
          <p:nvPr>
            <p:ph idx="1"/>
          </p:nvPr>
        </p:nvSpPr>
        <p:spPr>
          <a:xfrm>
            <a:off x="3632776" y="442889"/>
            <a:ext cx="7315200" cy="3108556"/>
          </a:xfrm>
        </p:spPr>
        <p:txBody>
          <a:bodyPr>
            <a:noAutofit/>
          </a:bodyPr>
          <a:lstStyle/>
          <a:p>
            <a:pPr marL="0">
              <a:lnSpc>
                <a:spcPct val="100000"/>
              </a:lnSpc>
            </a:pPr>
            <a:r>
              <a:rPr lang="en-US" sz="2400" dirty="0" smtClean="0">
                <a:solidFill>
                  <a:schemeClr val="tx1"/>
                </a:solidFill>
              </a:rPr>
              <a:t>Each program will be provided with a QR Code, which directs them to their special Sign-in Form.</a:t>
            </a:r>
          </a:p>
          <a:p>
            <a:pPr marL="0">
              <a:lnSpc>
                <a:spcPct val="100000"/>
              </a:lnSpc>
            </a:pPr>
            <a:r>
              <a:rPr lang="en-US" sz="2400" dirty="0" smtClean="0">
                <a:solidFill>
                  <a:schemeClr val="tx1"/>
                </a:solidFill>
              </a:rPr>
              <a:t>Print several and post near registration desk and on door to event.</a:t>
            </a:r>
          </a:p>
          <a:p>
            <a:pPr marL="0">
              <a:lnSpc>
                <a:spcPct val="100000"/>
              </a:lnSpc>
            </a:pPr>
            <a:r>
              <a:rPr lang="en-US" sz="2400" dirty="0" smtClean="0">
                <a:solidFill>
                  <a:schemeClr val="tx1"/>
                </a:solidFill>
              </a:rPr>
              <a:t>Attendees can use phone to scan the code and enter their name and email into the sign-in form.  </a:t>
            </a:r>
          </a:p>
        </p:txBody>
      </p:sp>
      <p:pic>
        <p:nvPicPr>
          <p:cNvPr id="5" name="Picture 4" descr="UNM-HSC2-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199013"/>
            <a:ext cx="1587500" cy="563737"/>
          </a:xfrm>
          <a:prstGeom prst="rect">
            <a:avLst/>
          </a:prstGeom>
        </p:spPr>
      </p:pic>
      <p:pic>
        <p:nvPicPr>
          <p:cNvPr id="7" name="Picture 6" descr="UNM HS gray.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0350" y="2780157"/>
            <a:ext cx="2857500" cy="2857500"/>
          </a:xfrm>
          <a:prstGeom prst="rect">
            <a:avLst/>
          </a:prstGeom>
        </p:spPr>
      </p:pic>
      <p:sp>
        <p:nvSpPr>
          <p:cNvPr id="12" name="Content Placeholder 2"/>
          <p:cNvSpPr txBox="1">
            <a:spLocks/>
          </p:cNvSpPr>
          <p:nvPr/>
        </p:nvSpPr>
        <p:spPr>
          <a:xfrm>
            <a:off x="3707204" y="4265416"/>
            <a:ext cx="5158500" cy="1624374"/>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Gotham Book" charset="0"/>
                <a:ea typeface="Gotham Book" charset="0"/>
                <a:cs typeface="Gotham Book" charset="0"/>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Gotham Book" charset="0"/>
                <a:ea typeface="Gotham Book" charset="0"/>
                <a:cs typeface="Gotham Book" charset="0"/>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Gotham Book" charset="0"/>
                <a:ea typeface="Gotham Book" charset="0"/>
                <a:cs typeface="Gotham Book" charset="0"/>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Gotham Book" charset="0"/>
                <a:ea typeface="Gotham Book" charset="0"/>
                <a:cs typeface="Gotham Book" charset="0"/>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Gotham Book" charset="0"/>
                <a:ea typeface="Gotham Book" charset="0"/>
                <a:cs typeface="Gotham Book" charset="0"/>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a:lnSpc>
                <a:spcPct val="100000"/>
              </a:lnSpc>
            </a:pPr>
            <a:r>
              <a:rPr lang="en-US" sz="2400" dirty="0" smtClean="0">
                <a:solidFill>
                  <a:schemeClr val="tx1"/>
                </a:solidFill>
              </a:rPr>
              <a:t>Cache on phone saves this information, so it brings it up the second time it is used.</a:t>
            </a:r>
          </a:p>
          <a:p>
            <a:pPr marL="0" indent="0">
              <a:lnSpc>
                <a:spcPct val="100000"/>
              </a:lnSpc>
              <a:buNone/>
            </a:pPr>
            <a:endParaRPr lang="en-US" dirty="0" smtClean="0">
              <a:solidFill>
                <a:schemeClr val="tx1"/>
              </a:solidFill>
            </a:endParaRPr>
          </a:p>
        </p:txBody>
      </p:sp>
      <p:pic>
        <p:nvPicPr>
          <p:cNvPr id="6" name="Picture 5"/>
          <p:cNvPicPr>
            <a:picLocks noChangeAspect="1"/>
          </p:cNvPicPr>
          <p:nvPr/>
        </p:nvPicPr>
        <p:blipFill>
          <a:blip r:embed="rId6"/>
          <a:stretch>
            <a:fillRect/>
          </a:stretch>
        </p:blipFill>
        <p:spPr>
          <a:xfrm>
            <a:off x="8431618" y="3388455"/>
            <a:ext cx="2732678" cy="2392543"/>
          </a:xfrm>
          <a:prstGeom prst="rect">
            <a:avLst/>
          </a:prstGeom>
        </p:spPr>
      </p:pic>
    </p:spTree>
    <p:extLst>
      <p:ext uri="{BB962C8B-B14F-4D97-AF65-F5344CB8AC3E}">
        <p14:creationId xmlns:p14="http://schemas.microsoft.com/office/powerpoint/2010/main" val="1346648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877385"/>
            <a:ext cx="2947482" cy="1197944"/>
          </a:xfrm>
        </p:spPr>
        <p:txBody>
          <a:bodyPr>
            <a:normAutofit fontScale="90000"/>
          </a:bodyPr>
          <a:lstStyle/>
          <a:p>
            <a:pPr algn="ctr"/>
            <a:r>
              <a:rPr lang="en-US" sz="6000" b="1" spc="300" dirty="0">
                <a:latin typeface="Gotham" charset="0"/>
                <a:ea typeface="Gotham" charset="0"/>
                <a:cs typeface="Gotham" charset="0"/>
              </a:rPr>
              <a:t>Step </a:t>
            </a:r>
            <a:r>
              <a:rPr lang="en-US" sz="6000" b="1" spc="300" dirty="0" smtClean="0">
                <a:latin typeface="Gotham" charset="0"/>
                <a:ea typeface="Gotham" charset="0"/>
                <a:cs typeface="Gotham" charset="0"/>
              </a:rPr>
              <a:t>1</a:t>
            </a:r>
            <a:r>
              <a:rPr lang="en-US" sz="3200" b="1" spc="300" dirty="0" smtClean="0">
                <a:latin typeface="Gotham" charset="0"/>
                <a:ea typeface="Gotham" charset="0"/>
                <a:cs typeface="Gotham" charset="0"/>
              </a:rPr>
              <a:t/>
            </a:r>
            <a:br>
              <a:rPr lang="en-US" sz="3200" b="1" spc="300" dirty="0" smtClean="0">
                <a:latin typeface="Gotham" charset="0"/>
                <a:ea typeface="Gotham" charset="0"/>
                <a:cs typeface="Gotham" charset="0"/>
              </a:rPr>
            </a:br>
            <a:r>
              <a:rPr lang="en-US" sz="3200" b="1" spc="300" dirty="0">
                <a:latin typeface="Gotham" charset="0"/>
                <a:ea typeface="Gotham" charset="0"/>
                <a:cs typeface="Gotham" charset="0"/>
              </a:rPr>
              <a:t/>
            </a:r>
            <a:br>
              <a:rPr lang="en-US" sz="3200" b="1" spc="300" dirty="0">
                <a:latin typeface="Gotham" charset="0"/>
                <a:ea typeface="Gotham" charset="0"/>
                <a:cs typeface="Gotham" charset="0"/>
              </a:rPr>
            </a:br>
            <a:r>
              <a:rPr lang="en-US" sz="3200" b="1" spc="300" dirty="0" smtClean="0">
                <a:latin typeface="Gotham" charset="0"/>
                <a:ea typeface="Gotham" charset="0"/>
                <a:cs typeface="Gotham" charset="0"/>
              </a:rPr>
              <a:t>Upload Form</a:t>
            </a:r>
            <a:endParaRPr lang="en-US" sz="3200" b="1" spc="300" dirty="0">
              <a:latin typeface="Gotham" charset="0"/>
              <a:ea typeface="Gotham" charset="0"/>
              <a:cs typeface="Gotham" charset="0"/>
            </a:endParaRPr>
          </a:p>
        </p:txBody>
      </p:sp>
      <p:pic>
        <p:nvPicPr>
          <p:cNvPr id="5" name="Picture 4" descr="UNM-HSC2-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199013"/>
            <a:ext cx="1587500" cy="563737"/>
          </a:xfrm>
          <a:prstGeom prst="rect">
            <a:avLst/>
          </a:prstGeom>
        </p:spPr>
      </p:pic>
      <p:pic>
        <p:nvPicPr>
          <p:cNvPr id="7" name="Picture 6" descr="UNM HS gray.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sp>
        <p:nvSpPr>
          <p:cNvPr id="8" name="TextBox 7"/>
          <p:cNvSpPr txBox="1"/>
          <p:nvPr/>
        </p:nvSpPr>
        <p:spPr>
          <a:xfrm>
            <a:off x="24006" y="2222333"/>
            <a:ext cx="3330188" cy="3785652"/>
          </a:xfrm>
          <a:prstGeom prst="rect">
            <a:avLst/>
          </a:prstGeom>
          <a:noFill/>
        </p:spPr>
        <p:txBody>
          <a:bodyPr wrap="square" rtlCol="0">
            <a:spAutoFit/>
          </a:bodyPr>
          <a:lstStyle/>
          <a:p>
            <a:pPr algn="ctr"/>
            <a:r>
              <a:rPr lang="en-US" sz="2400" dirty="0" smtClean="0">
                <a:solidFill>
                  <a:schemeClr val="bg1"/>
                </a:solidFill>
              </a:rPr>
              <a:t>We will provide you with a unique link to an </a:t>
            </a:r>
            <a:r>
              <a:rPr lang="en-US" sz="2400" dirty="0">
                <a:solidFill>
                  <a:schemeClr val="bg1"/>
                </a:solidFill>
              </a:rPr>
              <a:t>U</a:t>
            </a:r>
            <a:r>
              <a:rPr lang="en-US" sz="2400" dirty="0" smtClean="0">
                <a:solidFill>
                  <a:schemeClr val="bg1"/>
                </a:solidFill>
              </a:rPr>
              <a:t>pload </a:t>
            </a:r>
            <a:r>
              <a:rPr lang="en-US" sz="2400" dirty="0">
                <a:solidFill>
                  <a:schemeClr val="bg1"/>
                </a:solidFill>
              </a:rPr>
              <a:t>F</a:t>
            </a:r>
            <a:r>
              <a:rPr lang="en-US" sz="2400" dirty="0" smtClean="0">
                <a:solidFill>
                  <a:schemeClr val="bg1"/>
                </a:solidFill>
              </a:rPr>
              <a:t>orm for your program. PDF copies of your weekly announcements, evaluation summaries and other required documents can be uploaded here.   </a:t>
            </a:r>
            <a:endParaRPr lang="en-US" sz="2400" dirty="0">
              <a:solidFill>
                <a:schemeClr val="bg1"/>
              </a:solidFill>
            </a:endParaRPr>
          </a:p>
        </p:txBody>
      </p:sp>
      <p:pic>
        <p:nvPicPr>
          <p:cNvPr id="3" name="Picture 2"/>
          <p:cNvPicPr>
            <a:picLocks noChangeAspect="1"/>
          </p:cNvPicPr>
          <p:nvPr/>
        </p:nvPicPr>
        <p:blipFill>
          <a:blip r:embed="rId5"/>
          <a:stretch>
            <a:fillRect/>
          </a:stretch>
        </p:blipFill>
        <p:spPr>
          <a:xfrm>
            <a:off x="3604438" y="730266"/>
            <a:ext cx="5357883" cy="5349748"/>
          </a:xfrm>
          <a:prstGeom prst="rect">
            <a:avLst/>
          </a:prstGeom>
        </p:spPr>
      </p:pic>
      <p:sp>
        <p:nvSpPr>
          <p:cNvPr id="4" name="TextBox 3"/>
          <p:cNvSpPr txBox="1"/>
          <p:nvPr/>
        </p:nvSpPr>
        <p:spPr>
          <a:xfrm>
            <a:off x="9366358" y="741027"/>
            <a:ext cx="2039626" cy="5078313"/>
          </a:xfrm>
          <a:prstGeom prst="rect">
            <a:avLst/>
          </a:prstGeom>
          <a:noFill/>
        </p:spPr>
        <p:txBody>
          <a:bodyPr wrap="square" rtlCol="0">
            <a:spAutoFit/>
          </a:bodyPr>
          <a:lstStyle/>
          <a:p>
            <a:r>
              <a:rPr lang="en-US" b="1" dirty="0" smtClean="0"/>
              <a:t>Two Weeks Prior </a:t>
            </a:r>
          </a:p>
          <a:p>
            <a:endParaRPr lang="en-US" dirty="0"/>
          </a:p>
          <a:p>
            <a:r>
              <a:rPr lang="en-US" dirty="0" smtClean="0"/>
              <a:t>Announcements </a:t>
            </a:r>
            <a:r>
              <a:rPr lang="en-US" dirty="0"/>
              <a:t>and disclosures </a:t>
            </a:r>
            <a:r>
              <a:rPr lang="en-US" dirty="0" smtClean="0"/>
              <a:t>are to be uploaded </a:t>
            </a:r>
            <a:r>
              <a:rPr lang="en-US" dirty="0"/>
              <a:t>into </a:t>
            </a:r>
            <a:r>
              <a:rPr lang="en-US" dirty="0" err="1"/>
              <a:t>Smartsheet</a:t>
            </a:r>
            <a:r>
              <a:rPr lang="en-US" dirty="0"/>
              <a:t> at least </a:t>
            </a:r>
            <a:r>
              <a:rPr lang="en-US" i="1" dirty="0"/>
              <a:t>two weeks </a:t>
            </a:r>
            <a:endParaRPr lang="en-US" dirty="0"/>
          </a:p>
          <a:p>
            <a:r>
              <a:rPr lang="en-US" dirty="0" smtClean="0"/>
              <a:t>prior </a:t>
            </a:r>
            <a:r>
              <a:rPr lang="en-US" dirty="0"/>
              <a:t>to the activity.  </a:t>
            </a:r>
            <a:endParaRPr lang="en-US" dirty="0" smtClean="0"/>
          </a:p>
          <a:p>
            <a:endParaRPr lang="en-US" dirty="0"/>
          </a:p>
          <a:p>
            <a:r>
              <a:rPr lang="en-US" dirty="0" smtClean="0"/>
              <a:t>This </a:t>
            </a:r>
            <a:r>
              <a:rPr lang="en-US" dirty="0"/>
              <a:t>allows us to resolve any possible Conflict of Interest (COI) issues and to review any slides for those speakers with listed </a:t>
            </a:r>
            <a:r>
              <a:rPr lang="en-US" dirty="0" smtClean="0"/>
              <a:t>COI's.</a:t>
            </a:r>
            <a:endParaRPr lang="en-US" dirty="0"/>
          </a:p>
        </p:txBody>
      </p:sp>
    </p:spTree>
    <p:extLst>
      <p:ext uri="{BB962C8B-B14F-4D97-AF65-F5344CB8AC3E}">
        <p14:creationId xmlns:p14="http://schemas.microsoft.com/office/powerpoint/2010/main" val="2406601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359" y="2896978"/>
            <a:ext cx="2947482" cy="1197944"/>
          </a:xfrm>
        </p:spPr>
        <p:txBody>
          <a:bodyPr>
            <a:normAutofit fontScale="90000"/>
          </a:bodyPr>
          <a:lstStyle/>
          <a:p>
            <a:pPr algn="ctr"/>
            <a:r>
              <a:rPr lang="en-US" sz="6000" b="1" spc="300" dirty="0" smtClean="0">
                <a:latin typeface="Gotham" charset="0"/>
                <a:ea typeface="Gotham" charset="0"/>
                <a:cs typeface="Gotham" charset="0"/>
              </a:rPr>
              <a:t>Step 2 </a:t>
            </a:r>
            <a:r>
              <a:rPr lang="en-US" sz="3200" b="1" spc="300" dirty="0" smtClean="0">
                <a:latin typeface="Gotham" charset="0"/>
                <a:ea typeface="Gotham" charset="0"/>
                <a:cs typeface="Gotham" charset="0"/>
              </a:rPr>
              <a:t/>
            </a:r>
            <a:br>
              <a:rPr lang="en-US" sz="3200" b="1" spc="300" dirty="0" smtClean="0">
                <a:latin typeface="Gotham" charset="0"/>
                <a:ea typeface="Gotham" charset="0"/>
                <a:cs typeface="Gotham" charset="0"/>
              </a:rPr>
            </a:br>
            <a:r>
              <a:rPr lang="en-US" sz="3200" b="1" spc="300" dirty="0">
                <a:latin typeface="Gotham" charset="0"/>
                <a:ea typeface="Gotham" charset="0"/>
                <a:cs typeface="Gotham" charset="0"/>
              </a:rPr>
              <a:t/>
            </a:r>
            <a:br>
              <a:rPr lang="en-US" sz="3200" b="1" spc="300" dirty="0">
                <a:latin typeface="Gotham" charset="0"/>
                <a:ea typeface="Gotham" charset="0"/>
                <a:cs typeface="Gotham" charset="0"/>
              </a:rPr>
            </a:br>
            <a:r>
              <a:rPr lang="en-US" sz="3200" b="1" spc="300" dirty="0" smtClean="0">
                <a:latin typeface="Gotham" charset="0"/>
                <a:ea typeface="Gotham" charset="0"/>
                <a:cs typeface="Gotham" charset="0"/>
              </a:rPr>
              <a:t>Attendees sign-in.  </a:t>
            </a:r>
            <a:br>
              <a:rPr lang="en-US" sz="3200" b="1" spc="300" dirty="0" smtClean="0">
                <a:latin typeface="Gotham" charset="0"/>
                <a:ea typeface="Gotham" charset="0"/>
                <a:cs typeface="Gotham" charset="0"/>
              </a:rPr>
            </a:br>
            <a:r>
              <a:rPr lang="en-US" sz="3200" b="1" spc="300" dirty="0" smtClean="0">
                <a:latin typeface="Gotham" charset="0"/>
                <a:ea typeface="Gotham" charset="0"/>
                <a:cs typeface="Gotham" charset="0"/>
              </a:rPr>
              <a:t/>
            </a:r>
            <a:br>
              <a:rPr lang="en-US" sz="3200" b="1" spc="300" dirty="0" smtClean="0">
                <a:latin typeface="Gotham" charset="0"/>
                <a:ea typeface="Gotham" charset="0"/>
                <a:cs typeface="Gotham" charset="0"/>
              </a:rPr>
            </a:br>
            <a:r>
              <a:rPr lang="en-US" sz="2200" b="1" spc="300" dirty="0" smtClean="0">
                <a:latin typeface="Gotham" charset="0"/>
                <a:ea typeface="Gotham" charset="0"/>
                <a:cs typeface="Gotham" charset="0"/>
              </a:rPr>
              <a:t>(Entries are approved 15 min. prior, during the activity and 15 min. after the closing of the activity.)</a:t>
            </a:r>
            <a:endParaRPr lang="en-US" sz="2200" b="1" spc="300" dirty="0">
              <a:latin typeface="Gotham" charset="0"/>
              <a:ea typeface="Gotham" charset="0"/>
              <a:cs typeface="Gotham" charset="0"/>
            </a:endParaRPr>
          </a:p>
        </p:txBody>
      </p:sp>
      <p:pic>
        <p:nvPicPr>
          <p:cNvPr id="5" name="Picture 4" descr="UNM-HSC2-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199013"/>
            <a:ext cx="1587500" cy="563737"/>
          </a:xfrm>
          <a:prstGeom prst="rect">
            <a:avLst/>
          </a:prstGeom>
        </p:spPr>
      </p:pic>
      <p:pic>
        <p:nvPicPr>
          <p:cNvPr id="7" name="Picture 6" descr="UNM HS gray.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pic>
        <p:nvPicPr>
          <p:cNvPr id="3" name="Picture 2"/>
          <p:cNvPicPr>
            <a:picLocks noChangeAspect="1"/>
          </p:cNvPicPr>
          <p:nvPr/>
        </p:nvPicPr>
        <p:blipFill>
          <a:blip r:embed="rId5"/>
          <a:stretch>
            <a:fillRect/>
          </a:stretch>
        </p:blipFill>
        <p:spPr>
          <a:xfrm>
            <a:off x="4196205" y="741946"/>
            <a:ext cx="6096111" cy="5337331"/>
          </a:xfrm>
          <a:prstGeom prst="rect">
            <a:avLst/>
          </a:prstGeom>
        </p:spPr>
      </p:pic>
    </p:spTree>
    <p:extLst>
      <p:ext uri="{BB962C8B-B14F-4D97-AF65-F5344CB8AC3E}">
        <p14:creationId xmlns:p14="http://schemas.microsoft.com/office/powerpoint/2010/main" val="2728410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NM-HSC2-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199013"/>
            <a:ext cx="1587500" cy="563737"/>
          </a:xfrm>
          <a:prstGeom prst="rect">
            <a:avLst/>
          </a:prstGeom>
        </p:spPr>
      </p:pic>
      <p:pic>
        <p:nvPicPr>
          <p:cNvPr id="7" name="Picture 6" descr="UNM HS gray.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sp>
        <p:nvSpPr>
          <p:cNvPr id="3" name="TextBox 2"/>
          <p:cNvSpPr txBox="1"/>
          <p:nvPr/>
        </p:nvSpPr>
        <p:spPr>
          <a:xfrm rot="16200000">
            <a:off x="-1827042" y="2468213"/>
            <a:ext cx="5255239" cy="1754326"/>
          </a:xfrm>
          <a:prstGeom prst="rect">
            <a:avLst/>
          </a:prstGeom>
          <a:noFill/>
        </p:spPr>
        <p:txBody>
          <a:bodyPr wrap="square" rtlCol="0">
            <a:spAutoFit/>
          </a:bodyPr>
          <a:lstStyle/>
          <a:p>
            <a:r>
              <a:rPr lang="en-US" sz="5400" dirty="0" smtClean="0">
                <a:solidFill>
                  <a:schemeClr val="bg1"/>
                </a:solidFill>
                <a:latin typeface="Gotham Book" pitchFamily="50" charset="0"/>
              </a:rPr>
              <a:t>Coordinator’s Report</a:t>
            </a:r>
            <a:endParaRPr lang="en-US" sz="5400" dirty="0">
              <a:solidFill>
                <a:schemeClr val="bg1"/>
              </a:solidFill>
              <a:latin typeface="Gotham Book" pitchFamily="50" charset="0"/>
            </a:endParaRPr>
          </a:p>
        </p:txBody>
      </p:sp>
      <p:grpSp>
        <p:nvGrpSpPr>
          <p:cNvPr id="11" name="Group 10"/>
          <p:cNvGrpSpPr/>
          <p:nvPr/>
        </p:nvGrpSpPr>
        <p:grpSpPr>
          <a:xfrm>
            <a:off x="3543994" y="347872"/>
            <a:ext cx="7538316" cy="5120640"/>
            <a:chOff x="-368958" y="-12708"/>
            <a:chExt cx="7691934" cy="5120640"/>
          </a:xfrm>
        </p:grpSpPr>
        <p:sp>
          <p:nvSpPr>
            <p:cNvPr id="4" name="Rectangle 3"/>
            <p:cNvSpPr/>
            <p:nvPr/>
          </p:nvSpPr>
          <p:spPr>
            <a:xfrm>
              <a:off x="-333006" y="389529"/>
              <a:ext cx="7503723" cy="90933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2"/>
            <p:cNvSpPr txBox="1">
              <a:spLocks/>
            </p:cNvSpPr>
            <p:nvPr/>
          </p:nvSpPr>
          <p:spPr>
            <a:xfrm>
              <a:off x="-368958" y="-12708"/>
              <a:ext cx="7691934" cy="51206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Gotham Book" charset="0"/>
                  <a:ea typeface="Gotham Book" charset="0"/>
                  <a:cs typeface="Gotham Book" charset="0"/>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Gotham Book" charset="0"/>
                  <a:ea typeface="Gotham Book" charset="0"/>
                  <a:cs typeface="Gotham Book" charset="0"/>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Gotham Book" charset="0"/>
                  <a:ea typeface="Gotham Book" charset="0"/>
                  <a:cs typeface="Gotham Book" charset="0"/>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Gotham Book" charset="0"/>
                  <a:ea typeface="Gotham Book" charset="0"/>
                  <a:cs typeface="Gotham Book" charset="0"/>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Gotham Book" charset="0"/>
                  <a:ea typeface="Gotham Book" charset="0"/>
                  <a:cs typeface="Gotham Book" charset="0"/>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Font typeface="Wingdings 2" pitchFamily="18" charset="2"/>
                <a:buNone/>
              </a:pPr>
              <a:r>
                <a:rPr lang="en-US" sz="3200" b="1" spc="300" dirty="0" smtClean="0">
                  <a:latin typeface="Gotham" charset="0"/>
                  <a:ea typeface="Gotham" charset="0"/>
                  <a:cs typeface="Gotham" charset="0"/>
                </a:rPr>
                <a:t>Edit Four (4) Yellow Columns within 24 hours of activity.</a:t>
              </a:r>
              <a:endParaRPr lang="en-US" sz="1100" b="1" spc="300" dirty="0" smtClean="0">
                <a:solidFill>
                  <a:schemeClr val="tx1"/>
                </a:solidFill>
                <a:latin typeface="Gotham" charset="0"/>
                <a:ea typeface="Gotham" charset="0"/>
                <a:cs typeface="Gotham" charset="0"/>
              </a:endParaRPr>
            </a:p>
            <a:p>
              <a:pPr marL="0" indent="0">
                <a:buFont typeface="Wingdings 2" pitchFamily="18" charset="2"/>
                <a:buNone/>
              </a:pPr>
              <a:r>
                <a:rPr lang="en-US" sz="2800" spc="300" dirty="0" smtClean="0">
                  <a:solidFill>
                    <a:schemeClr val="accent6"/>
                  </a:solidFill>
                  <a:latin typeface="Gotham" charset="0"/>
                  <a:ea typeface="Gotham" charset="0"/>
                  <a:cs typeface="Gotham" charset="0"/>
                </a:rPr>
                <a:t>Activity Name: </a:t>
              </a:r>
              <a:r>
                <a:rPr lang="en-US" sz="2800" spc="300" dirty="0" smtClean="0">
                  <a:solidFill>
                    <a:schemeClr val="tx1"/>
                  </a:solidFill>
                  <a:latin typeface="Gotham" charset="0"/>
                  <a:ea typeface="Gotham" charset="0"/>
                  <a:cs typeface="Gotham" charset="0"/>
                </a:rPr>
                <a:t>Speaker’s Presentation Title</a:t>
              </a:r>
            </a:p>
            <a:p>
              <a:pPr marL="0" indent="0">
                <a:buFont typeface="Wingdings 2" pitchFamily="18" charset="2"/>
                <a:buNone/>
              </a:pPr>
              <a:r>
                <a:rPr lang="en-US" sz="2800" spc="300" dirty="0" smtClean="0">
                  <a:solidFill>
                    <a:schemeClr val="accent6"/>
                  </a:solidFill>
                  <a:latin typeface="Gotham" charset="0"/>
                </a:rPr>
                <a:t>Activity Date: </a:t>
              </a:r>
              <a:r>
                <a:rPr lang="en-US" sz="2800" spc="300" dirty="0" smtClean="0">
                  <a:solidFill>
                    <a:schemeClr val="tx1"/>
                  </a:solidFill>
                  <a:latin typeface="Gotham" charset="0"/>
                </a:rPr>
                <a:t>Actual Date of Activity</a:t>
              </a:r>
            </a:p>
            <a:p>
              <a:pPr marL="0" indent="0">
                <a:buFont typeface="Wingdings 2" pitchFamily="18" charset="2"/>
                <a:buNone/>
              </a:pPr>
              <a:r>
                <a:rPr lang="en-US" sz="2800" spc="300" dirty="0" smtClean="0">
                  <a:solidFill>
                    <a:schemeClr val="accent6"/>
                  </a:solidFill>
                  <a:latin typeface="Gotham" charset="0"/>
                </a:rPr>
                <a:t>Speaker:</a:t>
              </a:r>
              <a:r>
                <a:rPr lang="en-US" sz="300" spc="300" dirty="0" smtClean="0">
                  <a:solidFill>
                    <a:schemeClr val="accent6"/>
                  </a:solidFill>
                  <a:latin typeface="Gotham" charset="0"/>
                </a:rPr>
                <a:t>                     </a:t>
              </a:r>
              <a:r>
                <a:rPr lang="en-US" sz="2800" spc="300" dirty="0" smtClean="0">
                  <a:solidFill>
                    <a:schemeClr val="tx1"/>
                  </a:solidFill>
                  <a:latin typeface="Gotham" charset="0"/>
                </a:rPr>
                <a:t>Click it if the person was a speaker at this activity.</a:t>
              </a:r>
            </a:p>
            <a:p>
              <a:pPr marL="0" indent="0">
                <a:buNone/>
              </a:pPr>
              <a:r>
                <a:rPr lang="en-US" sz="2800" spc="300" dirty="0" smtClean="0">
                  <a:solidFill>
                    <a:schemeClr val="accent6"/>
                  </a:solidFill>
                  <a:latin typeface="Gotham" charset="0"/>
                </a:rPr>
                <a:t>Partial Credit: </a:t>
              </a:r>
              <a:r>
                <a:rPr lang="en-US" sz="2800" spc="300" dirty="0" smtClean="0">
                  <a:solidFill>
                    <a:schemeClr val="tx1"/>
                  </a:solidFill>
                  <a:latin typeface="Gotham" charset="0"/>
                </a:rPr>
                <a:t>Only enter if someone did not attend the entire activity.</a:t>
              </a:r>
              <a:endParaRPr lang="en-US" sz="1800" dirty="0" smtClean="0">
                <a:solidFill>
                  <a:schemeClr val="tx1"/>
                </a:solidFill>
              </a:endParaRPr>
            </a:p>
          </p:txBody>
        </p:sp>
        <p:pic>
          <p:nvPicPr>
            <p:cNvPr id="8" name="Picture 7" descr="Check Mark and Box by babylonica on DeviantArt"/>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5137" y="2868231"/>
              <a:ext cx="918240" cy="465746"/>
            </a:xfrm>
            <a:prstGeom prst="rect">
              <a:avLst/>
            </a:prstGeom>
          </p:spPr>
        </p:pic>
      </p:grpSp>
      <p:sp>
        <p:nvSpPr>
          <p:cNvPr id="9" name="TextBox 8"/>
          <p:cNvSpPr txBox="1"/>
          <p:nvPr/>
        </p:nvSpPr>
        <p:spPr>
          <a:xfrm>
            <a:off x="895350" y="717756"/>
            <a:ext cx="2328380" cy="923330"/>
          </a:xfrm>
          <a:prstGeom prst="rect">
            <a:avLst/>
          </a:prstGeom>
          <a:noFill/>
        </p:spPr>
        <p:txBody>
          <a:bodyPr wrap="square" rtlCol="0">
            <a:spAutoFit/>
          </a:bodyPr>
          <a:lstStyle/>
          <a:p>
            <a:r>
              <a:rPr lang="en-US" sz="5400" dirty="0" smtClean="0">
                <a:solidFill>
                  <a:schemeClr val="bg1"/>
                </a:solidFill>
                <a:latin typeface="Gotham"/>
              </a:rPr>
              <a:t>Step 3</a:t>
            </a:r>
            <a:endParaRPr lang="en-US" sz="5400" dirty="0">
              <a:solidFill>
                <a:schemeClr val="bg1"/>
              </a:solidFill>
              <a:latin typeface="Gotham"/>
            </a:endParaRPr>
          </a:p>
        </p:txBody>
      </p:sp>
    </p:spTree>
    <p:extLst>
      <p:ext uri="{BB962C8B-B14F-4D97-AF65-F5344CB8AC3E}">
        <p14:creationId xmlns:p14="http://schemas.microsoft.com/office/powerpoint/2010/main" val="3110943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Custom 1">
      <a:dk1>
        <a:srgbClr val="000000"/>
      </a:dk1>
      <a:lt1>
        <a:srgbClr val="FFFFFF"/>
      </a:lt1>
      <a:dk2>
        <a:srgbClr val="63666A"/>
      </a:dk2>
      <a:lt2>
        <a:srgbClr val="A7A8AA"/>
      </a:lt2>
      <a:accent1>
        <a:srgbClr val="BA0C2F"/>
      </a:accent1>
      <a:accent2>
        <a:srgbClr val="007A86"/>
      </a:accent2>
      <a:accent3>
        <a:srgbClr val="8A387C"/>
      </a:accent3>
      <a:accent4>
        <a:srgbClr val="ED8B00"/>
      </a:accent4>
      <a:accent5>
        <a:srgbClr val="A8AA19"/>
      </a:accent5>
      <a:accent6>
        <a:srgbClr val="C05131"/>
      </a:accent6>
      <a:hlink>
        <a:srgbClr val="008A86"/>
      </a:hlink>
      <a:folHlink>
        <a:srgbClr val="BA0C2F"/>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UNM Brand Template 2" id="{48E523CA-23F5-3842-B2D7-3DEA375961FB}" vid="{67298633-5511-264A-BCA1-5E8A5BDA207D}"/>
    </a:ext>
  </a:extLst>
</a:theme>
</file>

<file path=ppt/theme/theme2.xml><?xml version="1.0" encoding="utf-8"?>
<a:theme xmlns:a="http://schemas.openxmlformats.org/drawingml/2006/main" name="1_Frame">
  <a:themeElements>
    <a:clrScheme name="Custom 1">
      <a:dk1>
        <a:srgbClr val="000000"/>
      </a:dk1>
      <a:lt1>
        <a:srgbClr val="FFFFFF"/>
      </a:lt1>
      <a:dk2>
        <a:srgbClr val="63666A"/>
      </a:dk2>
      <a:lt2>
        <a:srgbClr val="A7A8AA"/>
      </a:lt2>
      <a:accent1>
        <a:srgbClr val="BA0C2F"/>
      </a:accent1>
      <a:accent2>
        <a:srgbClr val="007A86"/>
      </a:accent2>
      <a:accent3>
        <a:srgbClr val="8A387C"/>
      </a:accent3>
      <a:accent4>
        <a:srgbClr val="ED8B00"/>
      </a:accent4>
      <a:accent5>
        <a:srgbClr val="A8AA19"/>
      </a:accent5>
      <a:accent6>
        <a:srgbClr val="C05131"/>
      </a:accent6>
      <a:hlink>
        <a:srgbClr val="008A86"/>
      </a:hlink>
      <a:folHlink>
        <a:srgbClr val="BA0C2F"/>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UNM Brand Template 2" id="{48E523CA-23F5-3842-B2D7-3DEA375961FB}" vid="{591BAE13-F8A8-E546-A021-F2CFD15036A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UNM-HS-Presentation2</Template>
  <TotalTime>1369</TotalTime>
  <Words>1106</Words>
  <Application>Microsoft Office PowerPoint</Application>
  <PresentationFormat>Widescreen</PresentationFormat>
  <Paragraphs>91</Paragraphs>
  <Slides>14</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Calibri</vt:lpstr>
      <vt:lpstr>Californian FB</vt:lpstr>
      <vt:lpstr>Corbel</vt:lpstr>
      <vt:lpstr>Gotham</vt:lpstr>
      <vt:lpstr>Gotham Book</vt:lpstr>
      <vt:lpstr>Wingdings</vt:lpstr>
      <vt:lpstr>Wingdings 2</vt:lpstr>
      <vt:lpstr>Frame</vt:lpstr>
      <vt:lpstr>1_Frame</vt:lpstr>
      <vt:lpstr>Smartsheet Training</vt:lpstr>
      <vt:lpstr>Five (5) Smartsheet forms were shared with you after your application was approved for CME credits. </vt:lpstr>
      <vt:lpstr>Attendance Dashboard  *Calculates the number of attendees and breaks it down into MD/DO and other Learners.  *Shows how many activities have taken place this accreditation year.  *You can also access your other shared sheets from this sheet.  *Shows how many hours of CME  credit is being awarded per activity.</vt:lpstr>
      <vt:lpstr>Step 1:  Upload Form  We provided you with a unique link to an Upload Form for your program. PDF copies of your weekly announcements, evaluation summaries and other required documents can be uploaded here.   </vt:lpstr>
      <vt:lpstr>Sign in Sheet</vt:lpstr>
      <vt:lpstr>QR Code</vt:lpstr>
      <vt:lpstr>Step 1  Upload Form</vt:lpstr>
      <vt:lpstr>Step 2   Attendees sign-in.    (Entries are approved 15 min. prior, during the activity and 15 min. after the closing of the activity.)</vt:lpstr>
      <vt:lpstr>PowerPoint Presentation</vt:lpstr>
      <vt:lpstr>PowerPoint Presentation</vt:lpstr>
      <vt:lpstr>Step 4  Learning &amp; Feedback Form   and  Evaluation Summary</vt:lpstr>
      <vt:lpstr>ACCME Requires  Speaker Disclosures prior to the activity.  Please note:  Disclosures must be in Smartsheet prior to the activity; otherwise, credit will not be awarded for that day.    </vt:lpstr>
      <vt:lpstr>PowerPoint Presentation</vt:lpstr>
      <vt:lpstr> </vt:lpstr>
    </vt:vector>
  </TitlesOfParts>
  <Company>UNM Health Sciences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Kathy Breckenridge</dc:creator>
  <cp:lastModifiedBy>Jennifer A Harbaugh</cp:lastModifiedBy>
  <cp:revision>138</cp:revision>
  <cp:lastPrinted>2021-03-24T16:58:46Z</cp:lastPrinted>
  <dcterms:created xsi:type="dcterms:W3CDTF">2019-03-26T21:19:34Z</dcterms:created>
  <dcterms:modified xsi:type="dcterms:W3CDTF">2021-05-07T17:34:37Z</dcterms:modified>
</cp:coreProperties>
</file>